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93" r:id="rId6"/>
    <p:sldId id="323" r:id="rId7"/>
    <p:sldId id="334" r:id="rId8"/>
    <p:sldId id="347" r:id="rId9"/>
    <p:sldId id="350" r:id="rId10"/>
    <p:sldId id="348" r:id="rId11"/>
    <p:sldId id="346" r:id="rId12"/>
    <p:sldId id="335" r:id="rId13"/>
    <p:sldId id="29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F6AE16-67DF-694C-C501-7EAF97E29032}" name="Geraldine Warren" initials="GW" userId="S::geraldine.warren@blagravetrust.org::8733b0c8-4b3a-49e6-b909-16bedfc3d69f" providerId="AD"/>
  <p188:author id="{92A43EA0-406D-173C-1FE6-EF72CE587768}" name="Philippa Kos" initials="PK" userId="S::philippa.kos@blagravetrust.org::7b88888e-24d2-4afa-9753-6ed37a688a88" providerId="AD"/>
  <p188:author id="{50FA23D8-72C1-4A33-47AD-0FFCD6A395D4}" name="Callum Pethick" initials="CP" userId="S::callum.pethick@blagravetrust.org::0047eac2-5fa4-4195-9992-118eb3e4213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6FBB66-1C00-4A1C-9E5F-FAAFA842C00F}" v="33" dt="2022-02-01T22:16:10.5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56871" autoAdjust="0"/>
  </p:normalViewPr>
  <p:slideViewPr>
    <p:cSldViewPr snapToGrid="0">
      <p:cViewPr varScale="1">
        <p:scale>
          <a:sx n="70" d="100"/>
          <a:sy n="70" d="100"/>
        </p:scale>
        <p:origin x="2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C95BF-7F93-412B-BCBA-5F653F2D8C92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7ECBA-C86E-458A-A381-E6A657DD6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386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7ECBA-C86E-458A-A381-E6A657DD633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561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7ECBA-C86E-458A-A381-E6A657DD633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299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7ECBA-C86E-458A-A381-E6A657DD633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321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7ECBA-C86E-458A-A381-E6A657DD633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038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7ECBA-C86E-458A-A381-E6A657DD633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780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7ECBA-C86E-458A-A381-E6A657DD633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407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7ECBA-C86E-458A-A381-E6A657DD633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344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7ECBA-C86E-458A-A381-E6A657DD633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616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7ECBA-C86E-458A-A381-E6A657DD633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407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FA870-FFDE-4E29-A831-818EADD77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03841B-5AA0-4D62-8EB3-8FAE0306F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9BC22-C141-4E1A-AFA5-C2CB96D2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2CEC-995D-40E9-AE8D-396102575EAD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7B18D-9BC8-4554-935D-E600771B2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62541-0B6A-437C-8761-3C30F450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6CFD-4A06-40E5-80AB-FC93FE1CC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87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3FCAC-852F-421F-BE05-205943B0B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8EFD8A-62C6-459D-9F02-A214CAFD9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69068-FB34-4B2B-A6E3-439050227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2CEC-995D-40E9-AE8D-396102575EAD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13300-3818-479A-BA0F-F90D26E4A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98449-6799-4E8E-B67E-5A4777A6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6CFD-4A06-40E5-80AB-FC93FE1CC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95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C84418-807D-40C7-A65E-3D2D41655A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FC8C3A-A976-4D17-965F-04D904D81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C20DB-AC51-4A2A-AFAD-4C3010FC6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2CEC-995D-40E9-AE8D-396102575EAD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54665-A44F-48FD-9B26-A7C9EEDDF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11ADF-129C-4627-B5AD-35D08B4E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6CFD-4A06-40E5-80AB-FC93FE1CC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018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53D5056-0EDF-C142-AC7F-C185037CD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093" y="445977"/>
            <a:ext cx="1528697" cy="38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178B7-9E94-48B8-BD53-CAA8E879A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CABAE-8BA6-4936-A8A3-F714F70E4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BD4EB-C1D8-4AB6-9E3B-F3EEDFAE0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2CEC-995D-40E9-AE8D-396102575EAD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B9CCE-31D1-4726-8CBC-8548BEC1C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34104-6FB2-467C-9CD3-20A662455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6CFD-4A06-40E5-80AB-FC93FE1CC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42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36862-4C21-440A-BBF2-7ED381F30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AC77F-4961-48B3-8647-73B94330E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96024-888C-44DF-8B51-5F1328F29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2CEC-995D-40E9-AE8D-396102575EAD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A353E-CFA1-4359-B665-115ADC87F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C018B-378E-4EF4-BC6E-2EEF4899C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6CFD-4A06-40E5-80AB-FC93FE1CC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80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E163B-9930-40DD-B323-B298F3D8E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431D0-7E8C-43B3-8173-CA4A33A0F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87A80A-074C-4BDE-97B1-CF16E3A1C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E35A1-466D-4C1A-B487-9970FB06C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2CEC-995D-40E9-AE8D-396102575EAD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04FB3-5AD7-435B-9008-80266B7FE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3A6B0-21E1-4710-B3D3-C085F067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6CFD-4A06-40E5-80AB-FC93FE1CC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45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36521-16A2-4F98-860C-CB3272066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33B82-0951-406D-ABD5-19F3EC899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6F5DF-2C68-464E-8884-C96B1EC96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BBB36A-1D62-49F1-9C11-9182A8758C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4A33C7-7145-4C1D-BC3E-80D1319CBA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057E2C-7552-4A1D-B7EA-49BDAE49D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2CEC-995D-40E9-AE8D-396102575EAD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8C238B-6F29-4CAE-BA19-E0FBE1B03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3C56EE-C96A-4BB1-91F7-8D1EE90B5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6CFD-4A06-40E5-80AB-FC93FE1CC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02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F08C7-E113-4024-8C3F-9F49BBB1E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9D426F-6948-45FB-B44B-F7F14ED53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2CEC-995D-40E9-AE8D-396102575EAD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54E10-0605-429E-8B62-12DA01837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D51E9-EC1F-4B3B-93DE-140284AA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6CFD-4A06-40E5-80AB-FC93FE1CC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93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F2527-3FC8-4E09-8DB3-BD6B8DA98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2CEC-995D-40E9-AE8D-396102575EAD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9A602C-FBE8-4CB4-B986-954045A62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AE1FA-FF2A-401C-9235-AA8600D4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6CFD-4A06-40E5-80AB-FC93FE1CC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727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E2CC3-5BC5-400E-B922-55AFDA163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E6DAE-2330-44ED-81D1-47F55EF60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1AAD4-2000-4F00-9110-B1C6FF974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4315E-6C98-4D70-8194-4531EA704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2CEC-995D-40E9-AE8D-396102575EAD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3892D-69DB-47A9-87EE-B82AB49F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AE2F8-6D31-45A3-B345-160245AE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6CFD-4A06-40E5-80AB-FC93FE1CC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178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E77FC-7B60-4B0E-9550-EE99DFA61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9691A6-11C6-4033-BA73-C2B92273F5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DE3BC-278A-4D03-AA25-5A582FBBD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101EE-9D2F-45BF-AFA3-C1A2712F5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2CEC-995D-40E9-AE8D-396102575EAD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2B564-4C55-4BAF-94A9-49C8B25E5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81DF1-51BA-49D5-861B-888C260FC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6CFD-4A06-40E5-80AB-FC93FE1CC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29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DA84FF-0815-4940-AFDC-0ADD212DC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8F16A-9E60-47BC-9D2C-4D4216D92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72D16-5CB7-43C3-9A70-AC54F6D07B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E2CEC-995D-40E9-AE8D-396102575EAD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D1498-BA37-4147-939C-A5CCA7CF6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6BB85-D191-4A09-A1E2-0E1BD65F9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16CFD-4A06-40E5-80AB-FC93FE1CC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17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7EC3E-F97C-4D94-BFD1-ECED5A240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6930" y="2520111"/>
            <a:ext cx="6099425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Young people in policy-making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accent3"/>
                </a:solidFill>
              </a:rPr>
              <a:t>Funding Q and A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A86C69-458E-43A3-AD77-2D041266E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6930" y="5360370"/>
            <a:ext cx="8041196" cy="968511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Philippa Knott Kos, Policy manager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5" name="Picture 4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C8DA7E53-CE7C-458C-A24E-7D6036AC264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3" y="308093"/>
            <a:ext cx="1852620" cy="70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17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EF2C73-273B-4124-9C0E-89FFE55854DE}"/>
              </a:ext>
            </a:extLst>
          </p:cNvPr>
          <p:cNvSpPr txBox="1">
            <a:spLocks/>
          </p:cNvSpPr>
          <p:nvPr/>
        </p:nvSpPr>
        <p:spPr>
          <a:xfrm>
            <a:off x="1032512" y="2420013"/>
            <a:ext cx="6771786" cy="5086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Philippa.kos@blagravetrust.org</a:t>
            </a:r>
            <a:endParaRPr lang="en-GB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547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AB87EB0-A080-48E4-9E2C-F31BAB818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04" y="0"/>
            <a:ext cx="3107648" cy="346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02793D6-CA58-4AF3-A47B-C36FF02B8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396" y="0"/>
            <a:ext cx="3074604" cy="403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623090B-AD9F-43F2-99C3-EFFAD99E8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27" y="3460385"/>
            <a:ext cx="6153874" cy="339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CE4124-6E2B-4E8A-AB75-66AB4CC7C5FD}"/>
              </a:ext>
            </a:extLst>
          </p:cNvPr>
          <p:cNvSpPr txBox="1"/>
          <p:nvPr/>
        </p:nvSpPr>
        <p:spPr>
          <a:xfrm>
            <a:off x="410984" y="871709"/>
            <a:ext cx="5268928" cy="3170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>
                <a:solidFill>
                  <a:srgbClr val="00B0E0"/>
                </a:solidFill>
                <a:latin typeface="Poppins SemiBold" pitchFamily="2" charset="77"/>
                <a:cs typeface="Poppins SemiBold" pitchFamily="2" charset="77"/>
              </a:rPr>
              <a:t>Our mission</a:t>
            </a:r>
            <a:endParaRPr lang="en-US" sz="2800">
              <a:solidFill>
                <a:srgbClr val="00B0E0"/>
              </a:solidFill>
            </a:endParaRPr>
          </a:p>
          <a:p>
            <a:r>
              <a:rPr lang="en-US" sz="2000">
                <a:solidFill>
                  <a:schemeClr val="bg1">
                    <a:lumMod val="1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 bring lasting change to the lives of young people; investing in them as powerful forces for change and acting upon their right to be heard in pursuit of a fair and just society.</a:t>
            </a:r>
          </a:p>
          <a:p>
            <a:endParaRPr lang="en-US" sz="2000" b="1">
              <a:solidFill>
                <a:schemeClr val="accent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4800" b="1">
              <a:solidFill>
                <a:schemeClr val="accent6"/>
              </a:solidFill>
              <a:latin typeface="Poppins SemiBold" pitchFamily="2" charset="77"/>
              <a:cs typeface="Poppi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28314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48785CB-D4BD-41AF-81CB-D641A81E385E}"/>
              </a:ext>
            </a:extLst>
          </p:cNvPr>
          <p:cNvSpPr txBox="1"/>
          <p:nvPr/>
        </p:nvSpPr>
        <p:spPr>
          <a:xfrm>
            <a:off x="313508" y="1955360"/>
            <a:ext cx="3349667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effectLst/>
                <a:latin typeface="Poppins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Increasing democratic engagement and representation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GB" sz="2000" b="1" dirty="0">
              <a:effectLst/>
              <a:latin typeface="Poppins Medium" panose="000006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effectLst/>
                <a:latin typeface="Poppins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Contributing funder to the Democracy fund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E462C6F6-6C18-4EB8-A9CE-C8D0B1154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6878"/>
            <a:ext cx="4458984" cy="1067074"/>
          </a:xfrm>
          <a:prstGeom prst="rect">
            <a:avLst/>
          </a:prstGeom>
          <a:solidFill>
            <a:srgbClr val="FCED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dirty="0"/>
          </a:p>
          <a:p>
            <a:r>
              <a:rPr lang="en-GB" sz="2400" b="1" dirty="0"/>
              <a:t>Policy funding at Blagrave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91240B-FD61-4956-AEF6-2943EDFDC879}"/>
              </a:ext>
            </a:extLst>
          </p:cNvPr>
          <p:cNvSpPr txBox="1"/>
          <p:nvPr/>
        </p:nvSpPr>
        <p:spPr>
          <a:xfrm>
            <a:off x="3962255" y="1955360"/>
            <a:ext cx="3738311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effectLst/>
                <a:latin typeface="Poppins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Supporting young people to engage in policy-making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GB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effectLst/>
                <a:latin typeface="Poppins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Call-out for proposals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effectLst/>
                <a:latin typeface="Poppins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Learning: how young people can most effectively influence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561ABF-7CC3-42F9-AF23-B7D4953B9C24}"/>
              </a:ext>
            </a:extLst>
          </p:cNvPr>
          <p:cNvSpPr/>
          <p:nvPr/>
        </p:nvSpPr>
        <p:spPr>
          <a:xfrm>
            <a:off x="3493592" y="2854790"/>
            <a:ext cx="4206974" cy="31027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BACCD3-9A8E-4816-82A5-A5D8FAC04CAD}"/>
              </a:ext>
            </a:extLst>
          </p:cNvPr>
          <p:cNvSpPr txBox="1"/>
          <p:nvPr/>
        </p:nvSpPr>
        <p:spPr>
          <a:xfrm>
            <a:off x="7999646" y="1955360"/>
            <a:ext cx="357718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latin typeface="Poppins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P</a:t>
            </a:r>
            <a:r>
              <a:rPr lang="en-GB" sz="2000" b="1" dirty="0">
                <a:effectLst/>
                <a:latin typeface="Poppins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olicy work that fights for the needs and rights of young people facing the most disadvantage</a:t>
            </a:r>
            <a:endParaRPr lang="en-GB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000" dirty="0">
                <a:effectLst/>
                <a:latin typeface="Poppins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olling grants programme</a:t>
            </a: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Poppins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Research; a</a:t>
            </a:r>
            <a:r>
              <a:rPr lang="en-GB" sz="2000" dirty="0">
                <a:effectLst/>
                <a:latin typeface="Poppins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dvocacy; may take advantage of a moment in time to achieve a change in government policy</a:t>
            </a:r>
            <a:endParaRPr lang="en-GB" sz="20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7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7">
            <a:extLst>
              <a:ext uri="{FF2B5EF4-FFF2-40B4-BE49-F238E27FC236}">
                <a16:creationId xmlns:a16="http://schemas.microsoft.com/office/drawing/2014/main" id="{296B77C7-53ED-4AC0-8F1A-E97D9330F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5958" y="2620340"/>
            <a:ext cx="6090224" cy="1161950"/>
          </a:xfrm>
          <a:prstGeom prst="rect">
            <a:avLst/>
          </a:prstGeom>
          <a:solidFill>
            <a:srgbClr val="FCED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F0A832-C56F-49A4-B89F-07D8BE2312F8}"/>
              </a:ext>
            </a:extLst>
          </p:cNvPr>
          <p:cNvSpPr txBox="1"/>
          <p:nvPr/>
        </p:nvSpPr>
        <p:spPr>
          <a:xfrm>
            <a:off x="4268295" y="2970482"/>
            <a:ext cx="55822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Why this call-out?</a:t>
            </a:r>
            <a:endParaRPr lang="en-GB" sz="105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666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7">
            <a:extLst>
              <a:ext uri="{FF2B5EF4-FFF2-40B4-BE49-F238E27FC236}">
                <a16:creationId xmlns:a16="http://schemas.microsoft.com/office/drawing/2014/main" id="{296B77C7-53ED-4AC0-8F1A-E97D9330F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" y="472886"/>
            <a:ext cx="4812967" cy="1067074"/>
          </a:xfrm>
          <a:prstGeom prst="rect">
            <a:avLst/>
          </a:prstGeom>
          <a:solidFill>
            <a:srgbClr val="FCED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F0A832-C56F-49A4-B89F-07D8BE2312F8}"/>
              </a:ext>
            </a:extLst>
          </p:cNvPr>
          <p:cNvSpPr txBox="1"/>
          <p:nvPr/>
        </p:nvSpPr>
        <p:spPr>
          <a:xfrm>
            <a:off x="513713" y="813646"/>
            <a:ext cx="55822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Priorities</a:t>
            </a:r>
            <a:endParaRPr lang="en-GB" sz="105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392705-5E92-4DC7-956B-3C15754F932C}"/>
              </a:ext>
            </a:extLst>
          </p:cNvPr>
          <p:cNvSpPr txBox="1"/>
          <p:nvPr/>
        </p:nvSpPr>
        <p:spPr>
          <a:xfrm>
            <a:off x="513713" y="1880720"/>
            <a:ext cx="8713380" cy="2998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</a:rPr>
              <a:t>1. Strong model and potential for impact on policy-making, </a:t>
            </a:r>
            <a:r>
              <a:rPr lang="en-GB" sz="2000" dirty="0" err="1">
                <a:effectLst/>
              </a:rPr>
              <a:t>e.g</a:t>
            </a:r>
            <a:r>
              <a:rPr lang="en-GB" sz="2000" dirty="0">
                <a:effectLst/>
              </a:rPr>
              <a:t>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2000" dirty="0"/>
              <a:t>Model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2000" dirty="0">
                <a:effectLst/>
              </a:rPr>
              <a:t>Connections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2000" dirty="0"/>
              <a:t>Opportunities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2000" dirty="0">
                <a:effectLst/>
              </a:rPr>
              <a:t>Context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2000" dirty="0"/>
              <a:t>Track record</a:t>
            </a:r>
            <a:endParaRPr lang="en-GB" sz="2000" dirty="0">
              <a:effectLst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018C48-524F-42D0-876D-CB49932B8590}"/>
              </a:ext>
            </a:extLst>
          </p:cNvPr>
          <p:cNvSpPr txBox="1"/>
          <p:nvPr/>
        </p:nvSpPr>
        <p:spPr>
          <a:xfrm>
            <a:off x="3304856" y="3721288"/>
            <a:ext cx="8218042" cy="2468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</a:rPr>
              <a:t>2. Working with young people most likely to have experienced social injustice and the least likely to be heard</a:t>
            </a:r>
            <a:r>
              <a:rPr lang="en-GB" sz="2000" dirty="0"/>
              <a:t>, </a:t>
            </a:r>
            <a:r>
              <a:rPr lang="en-GB" sz="2000" dirty="0" err="1"/>
              <a:t>e.g</a:t>
            </a:r>
            <a:r>
              <a:rPr lang="en-GB" sz="2000" dirty="0"/>
              <a:t>:</a:t>
            </a:r>
            <a:endParaRPr lang="en-GB" sz="2000" dirty="0">
              <a:effectLst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2000" dirty="0"/>
              <a:t>Connection to relevant communities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2000" dirty="0"/>
              <a:t>Understanding of young people’s needs and contributions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2000" dirty="0"/>
              <a:t>Understanding of intersectionality and privilege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GB" sz="2000" dirty="0"/>
              <a:t>Opportunities for young people to meaningfully lead</a:t>
            </a:r>
          </a:p>
        </p:txBody>
      </p:sp>
    </p:spTree>
    <p:extLst>
      <p:ext uri="{BB962C8B-B14F-4D97-AF65-F5344CB8AC3E}">
        <p14:creationId xmlns:p14="http://schemas.microsoft.com/office/powerpoint/2010/main" val="1738930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7">
            <a:extLst>
              <a:ext uri="{FF2B5EF4-FFF2-40B4-BE49-F238E27FC236}">
                <a16:creationId xmlns:a16="http://schemas.microsoft.com/office/drawing/2014/main" id="{296B77C7-53ED-4AC0-8F1A-E97D9330F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" y="472886"/>
            <a:ext cx="4812967" cy="1067074"/>
          </a:xfrm>
          <a:prstGeom prst="rect">
            <a:avLst/>
          </a:prstGeom>
          <a:solidFill>
            <a:srgbClr val="FCED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F0A832-C56F-49A4-B89F-07D8BE2312F8}"/>
              </a:ext>
            </a:extLst>
          </p:cNvPr>
          <p:cNvSpPr txBox="1"/>
          <p:nvPr/>
        </p:nvSpPr>
        <p:spPr>
          <a:xfrm>
            <a:off x="513713" y="813646"/>
            <a:ext cx="55822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The ‘what’</a:t>
            </a:r>
            <a:endParaRPr lang="en-GB" sz="105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018C48-524F-42D0-876D-CB49932B8590}"/>
              </a:ext>
            </a:extLst>
          </p:cNvPr>
          <p:cNvSpPr txBox="1"/>
          <p:nvPr/>
        </p:nvSpPr>
        <p:spPr>
          <a:xfrm>
            <a:off x="980655" y="2013258"/>
            <a:ext cx="904387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1E1464"/>
                </a:solidFill>
                <a:effectLst/>
                <a:latin typeface="Poppins" panose="00000500000000000000" pitchFamily="2" charset="0"/>
              </a:rPr>
              <a:t>Deliberative and/or creative processes for developing, informing and advocating for policy recommendations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1E1464"/>
                </a:solidFill>
                <a:effectLst/>
                <a:latin typeface="Poppins" panose="00000500000000000000" pitchFamily="2" charset="0"/>
              </a:rPr>
              <a:t>Peer research and follow-up advocacy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1E1464"/>
                </a:solidFill>
                <a:effectLst/>
                <a:latin typeface="Poppins" panose="00000500000000000000" pitchFamily="2" charset="0"/>
              </a:rPr>
              <a:t>Programmes that allow young people and policy-makers to work side-by-side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1E1464"/>
                </a:solidFill>
                <a:latin typeface="Poppins" panose="00000500000000000000" pitchFamily="2" charset="0"/>
              </a:rPr>
              <a:t>I</a:t>
            </a:r>
            <a:r>
              <a:rPr lang="en-GB" sz="2800" b="0" i="0" dirty="0">
                <a:solidFill>
                  <a:srgbClr val="1E1464"/>
                </a:solidFill>
                <a:effectLst/>
                <a:latin typeface="Poppins" panose="00000500000000000000" pitchFamily="2" charset="0"/>
              </a:rPr>
              <a:t>nitiatives to support young people from under-represented backgrounds to themselves take up policy-making roles</a:t>
            </a:r>
          </a:p>
        </p:txBody>
      </p:sp>
    </p:spTree>
    <p:extLst>
      <p:ext uri="{BB962C8B-B14F-4D97-AF65-F5344CB8AC3E}">
        <p14:creationId xmlns:p14="http://schemas.microsoft.com/office/powerpoint/2010/main" val="2225910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7">
            <a:extLst>
              <a:ext uri="{FF2B5EF4-FFF2-40B4-BE49-F238E27FC236}">
                <a16:creationId xmlns:a16="http://schemas.microsoft.com/office/drawing/2014/main" id="{296B77C7-53ED-4AC0-8F1A-E97D9330F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" y="472886"/>
            <a:ext cx="4812967" cy="1067074"/>
          </a:xfrm>
          <a:prstGeom prst="rect">
            <a:avLst/>
          </a:prstGeom>
          <a:solidFill>
            <a:srgbClr val="FCED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F0A832-C56F-49A4-B89F-07D8BE2312F8}"/>
              </a:ext>
            </a:extLst>
          </p:cNvPr>
          <p:cNvSpPr txBox="1"/>
          <p:nvPr/>
        </p:nvSpPr>
        <p:spPr>
          <a:xfrm>
            <a:off x="513713" y="813646"/>
            <a:ext cx="55822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Eligibility</a:t>
            </a:r>
            <a:endParaRPr lang="en-GB" sz="105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64DD7CB-7CD3-4C9A-8F9F-02FE800F9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177613"/>
              </p:ext>
            </p:extLst>
          </p:nvPr>
        </p:nvGraphicFramePr>
        <p:xfrm>
          <a:off x="866456" y="1616072"/>
          <a:ext cx="10459087" cy="4591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1451">
                  <a:extLst>
                    <a:ext uri="{9D8B030D-6E8A-4147-A177-3AD203B41FA5}">
                      <a16:colId xmlns:a16="http://schemas.microsoft.com/office/drawing/2014/main" val="2755580123"/>
                    </a:ext>
                  </a:extLst>
                </a:gridCol>
                <a:gridCol w="4987636">
                  <a:extLst>
                    <a:ext uri="{9D8B030D-6E8A-4147-A177-3AD203B41FA5}">
                      <a16:colId xmlns:a16="http://schemas.microsoft.com/office/drawing/2014/main" val="3564745107"/>
                    </a:ext>
                  </a:extLst>
                </a:gridCol>
              </a:tblGrid>
              <a:tr h="7052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This funding is for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This funding is not for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0168"/>
                  </a:ext>
                </a:extLst>
              </a:tr>
              <a:tr h="1552518"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Charities and non-profit organisations in England that are supporting young people (aged 16-25) with experience of social injustice to be heard in policy-making processes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 whose primary objective is to educate young people on democratic processes and engagement, or driving up voter registration/turnout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189469"/>
                  </a:ext>
                </a:extLst>
              </a:tr>
              <a:tr h="12614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 targeting either national or local government policy-making, or the policies of large public bodies such as the police or NHS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 work that is not compliant with charity law e.g. party political in focus, or aiming to influence the outcomes of an election.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955319"/>
                  </a:ext>
                </a:extLst>
              </a:tr>
              <a:tr h="679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Organisations with the skills to deliver the work alone, or in partnership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259834"/>
                  </a:ext>
                </a:extLst>
              </a:tr>
              <a:tr h="393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Either new or ongoing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834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758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7">
            <a:extLst>
              <a:ext uri="{FF2B5EF4-FFF2-40B4-BE49-F238E27FC236}">
                <a16:creationId xmlns:a16="http://schemas.microsoft.com/office/drawing/2014/main" id="{296B77C7-53ED-4AC0-8F1A-E97D9330F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" y="472886"/>
            <a:ext cx="4812967" cy="1067074"/>
          </a:xfrm>
          <a:prstGeom prst="rect">
            <a:avLst/>
          </a:prstGeom>
          <a:solidFill>
            <a:srgbClr val="FCED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F0A832-C56F-49A4-B89F-07D8BE2312F8}"/>
              </a:ext>
            </a:extLst>
          </p:cNvPr>
          <p:cNvSpPr txBox="1"/>
          <p:nvPr/>
        </p:nvSpPr>
        <p:spPr>
          <a:xfrm>
            <a:off x="513713" y="813646"/>
            <a:ext cx="36980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6636D-A11C-4A37-89FA-A60AF9FEAE5A}"/>
              </a:ext>
            </a:extLst>
          </p:cNvPr>
          <p:cNvSpPr txBox="1"/>
          <p:nvPr/>
        </p:nvSpPr>
        <p:spPr>
          <a:xfrm>
            <a:off x="513712" y="1880720"/>
            <a:ext cx="10272821" cy="4015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 for proposals on Thurs 20</a:t>
            </a:r>
            <a:r>
              <a:rPr lang="en-GB" sz="2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January 2022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Online Q and A session at 2pm, Weds 2</a:t>
            </a:r>
            <a:r>
              <a:rPr lang="en-GB" sz="2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February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Brief for learning partner published by 11</a:t>
            </a:r>
            <a:r>
              <a:rPr lang="en-GB" sz="24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GB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Feb</a:t>
            </a:r>
            <a:endParaRPr lang="en-GB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Deadline for proposals midnight Fri 25</a:t>
            </a:r>
            <a:r>
              <a:rPr lang="en-GB" sz="2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February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Further questions and clarifying conversations: we will set up 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phonecalls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/videocalls as necessary with shortlisted organisations on the </a:t>
            </a:r>
            <a:r>
              <a:rPr lang="en-GB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</a:t>
            </a:r>
            <a:r>
              <a:rPr lang="en-GB" sz="24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GB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15</a:t>
            </a:r>
            <a:r>
              <a:rPr lang="en-GB" sz="24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GB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16</a:t>
            </a:r>
            <a:r>
              <a:rPr lang="en-GB" sz="24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GB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March</a:t>
            </a:r>
            <a:endParaRPr lang="en-GB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 decisions made and communicated in early April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Learning partner a</a:t>
            </a: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ppointed in April</a:t>
            </a:r>
            <a:endParaRPr lang="en-GB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funding agreed by end April</a:t>
            </a:r>
          </a:p>
        </p:txBody>
      </p:sp>
    </p:spTree>
    <p:extLst>
      <p:ext uri="{BB962C8B-B14F-4D97-AF65-F5344CB8AC3E}">
        <p14:creationId xmlns:p14="http://schemas.microsoft.com/office/powerpoint/2010/main" val="1939312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7">
            <a:extLst>
              <a:ext uri="{FF2B5EF4-FFF2-40B4-BE49-F238E27FC236}">
                <a16:creationId xmlns:a16="http://schemas.microsoft.com/office/drawing/2014/main" id="{296B77C7-53ED-4AC0-8F1A-E97D9330F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" y="472886"/>
            <a:ext cx="4812967" cy="1067074"/>
          </a:xfrm>
          <a:prstGeom prst="rect">
            <a:avLst/>
          </a:prstGeom>
          <a:solidFill>
            <a:srgbClr val="FCED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F0A832-C56F-49A4-B89F-07D8BE2312F8}"/>
              </a:ext>
            </a:extLst>
          </p:cNvPr>
          <p:cNvSpPr txBox="1"/>
          <p:nvPr/>
        </p:nvSpPr>
        <p:spPr>
          <a:xfrm>
            <a:off x="513713" y="813646"/>
            <a:ext cx="55822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Over to you!</a:t>
            </a:r>
            <a:endParaRPr lang="en-GB" sz="105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BD58D1-4340-2843-9E95-9D77AF273E5D}"/>
              </a:ext>
            </a:extLst>
          </p:cNvPr>
          <p:cNvSpPr txBox="1"/>
          <p:nvPr/>
        </p:nvSpPr>
        <p:spPr>
          <a:xfrm>
            <a:off x="984709" y="2087353"/>
            <a:ext cx="184731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190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E1464"/>
      </a:dk1>
      <a:lt1>
        <a:sysClr val="window" lastClr="FFFFFF"/>
      </a:lt1>
      <a:dk2>
        <a:srgbClr val="44546A"/>
      </a:dk2>
      <a:lt2>
        <a:srgbClr val="E7E6E6"/>
      </a:lt2>
      <a:accent1>
        <a:srgbClr val="00B0E0"/>
      </a:accent1>
      <a:accent2>
        <a:srgbClr val="FF88D1"/>
      </a:accent2>
      <a:accent3>
        <a:srgbClr val="FCED21"/>
      </a:accent3>
      <a:accent4>
        <a:srgbClr val="FF5E59"/>
      </a:accent4>
      <a:accent5>
        <a:srgbClr val="1FCC91"/>
      </a:accent5>
      <a:accent6>
        <a:srgbClr val="FFBE00"/>
      </a:accent6>
      <a:hlink>
        <a:srgbClr val="1212EB"/>
      </a:hlink>
      <a:folHlink>
        <a:srgbClr val="AD66FF"/>
      </a:folHlink>
    </a:clrScheme>
    <a:fontScheme name="Custom 3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DD335C7752344FB2A2E74A238F8907" ma:contentTypeVersion="12" ma:contentTypeDescription="Create a new document." ma:contentTypeScope="" ma:versionID="9d534dd23a0eb8304f3d8a24c3663a65">
  <xsd:schema xmlns:xsd="http://www.w3.org/2001/XMLSchema" xmlns:xs="http://www.w3.org/2001/XMLSchema" xmlns:p="http://schemas.microsoft.com/office/2006/metadata/properties" xmlns:ns2="0cf867d9-9d01-4d08-95b4-c70600caedb6" xmlns:ns3="31e5872c-e1fb-4dd8-9b24-0cbb73a826f4" targetNamespace="http://schemas.microsoft.com/office/2006/metadata/properties" ma:root="true" ma:fieldsID="cdc6049a92f696524d78f0885b55a085" ns2:_="" ns3:_="">
    <xsd:import namespace="0cf867d9-9d01-4d08-95b4-c70600caedb6"/>
    <xsd:import namespace="31e5872c-e1fb-4dd8-9b24-0cbb73a826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867d9-9d01-4d08-95b4-c70600caed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e5872c-e1fb-4dd8-9b24-0cbb73a826f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1e5872c-e1fb-4dd8-9b24-0cbb73a826f4">
      <UserInfo>
        <DisplayName>Peter Babudu</DisplayName>
        <AccountId>36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3B3C63B-C53E-4931-9532-FED4C71C1AF9}">
  <ds:schemaRefs>
    <ds:schemaRef ds:uri="0cf867d9-9d01-4d08-95b4-c70600caedb6"/>
    <ds:schemaRef ds:uri="31e5872c-e1fb-4dd8-9b24-0cbb73a826f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BA62C70-EE02-4687-A478-7EC6A79C83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0A5A58-9435-48DC-9B30-C723E7A953AC}">
  <ds:schemaRefs>
    <ds:schemaRef ds:uri="0cf867d9-9d01-4d08-95b4-c70600caedb6"/>
    <ds:schemaRef ds:uri="31e5872c-e1fb-4dd8-9b24-0cbb73a826f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2192</TotalTime>
  <Words>479</Words>
  <Application>Microsoft Macintosh PowerPoint</Application>
  <PresentationFormat>Widescreen</PresentationFormat>
  <Paragraphs>63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Poppins</vt:lpstr>
      <vt:lpstr>Poppins Medium</vt:lpstr>
      <vt:lpstr>Poppins SemiBold</vt:lpstr>
      <vt:lpstr>Office Theme</vt:lpstr>
      <vt:lpstr>Young people in policy-making Funding Q and 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Strategy 2022-2026</dc:title>
  <dc:creator>Callum Pethick</dc:creator>
  <cp:lastModifiedBy>Microsoft Office User</cp:lastModifiedBy>
  <cp:revision>4</cp:revision>
  <dcterms:created xsi:type="dcterms:W3CDTF">2022-01-18T21:55:21Z</dcterms:created>
  <dcterms:modified xsi:type="dcterms:W3CDTF">2022-02-02T22:29:30Z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0x01010085DD335C7752344FB2A2E74A238F8907</vt:lpwstr>
  </property>
</Properties>
</file>