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1" r:id="rId9"/>
    <p:sldId id="262" r:id="rId10"/>
    <p:sldId id="263" r:id="rId11"/>
    <p:sldId id="264" r:id="rId12"/>
    <p:sldId id="265" r:id="rId13"/>
    <p:sldId id="266" r:id="rId14"/>
    <p:sldId id="267" r:id="rId15"/>
    <p:sldId id="275" r:id="rId16"/>
    <p:sldId id="268" r:id="rId17"/>
    <p:sldId id="269" r:id="rId18"/>
    <p:sldId id="274" r:id="rId19"/>
    <p:sldId id="270" r:id="rId20"/>
    <p:sldId id="271" r:id="rId21"/>
    <p:sldId id="272" r:id="rId22"/>
    <p:sldId id="273" r:id="rId23"/>
  </p:sldIdLst>
  <p:sldSz cx="18288000" cy="10287000"/>
  <p:notesSz cx="6858000" cy="9144000"/>
  <p:embeddedFontLst>
    <p:embeddedFont>
      <p:font typeface="FatFrank Heavy" panose="020B0604020202020204" charset="0"/>
      <p:regular r:id="rId24"/>
    </p:embeddedFont>
    <p:embeddedFont>
      <p:font typeface="Poppins" panose="00000500000000000000" pitchFamily="2" charset="0"/>
      <p:regular r:id="rId25"/>
      <p:bold r:id="rId26"/>
      <p:italic r:id="rId27"/>
      <p:boldItalic r:id="rId28"/>
    </p:embeddedFont>
    <p:embeddedFont>
      <p:font typeface="Poppins Bold" panose="00000800000000000000" charset="0"/>
      <p:regular r:id="rId29"/>
      <p:bold r:id="rId30"/>
      <p:italic r:id="rId31"/>
      <p:boldItalic r:id="rId32"/>
    </p:embeddedFont>
    <p:embeddedFont>
      <p:font typeface="Poppins Heavy" panose="020B0604020202020204" charset="0"/>
      <p:regular r:id="rId33"/>
      <p:bold r:id="rId34"/>
      <p:italic r:id="rId35"/>
      <p:boldItalic r:id="rId36"/>
    </p:embeddedFont>
    <p:embeddedFont>
      <p:font typeface="Poppins Medium" panose="00000600000000000000" pitchFamily="2" charset="0"/>
      <p:regular r:id="rId37"/>
      <p:italic r:id="rId38"/>
    </p:embeddedFont>
    <p:embeddedFont>
      <p:font typeface="Poppins Semi-Bold" panose="020B060402020202020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7D4D24-04CA-8C35-03EE-7D9303F3FB16}" name="Hannah Ogundana" initials="HO" userId="S::hannah@blagravetrust.org::f26f060d-cab7-4c66-92b2-cbaccdf9fc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9F91"/>
    <a:srgbClr val="9B2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2880"/>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hell Rowe" userId="10491551-3cda-4ace-8281-c05e92e983ba" providerId="ADAL" clId="{2D94D78B-EA92-4459-9F4B-27641ACDFA7F}"/>
    <pc:docChg chg="custSel addSld delSld modSld">
      <pc:chgData name="Rochell Rowe" userId="10491551-3cda-4ace-8281-c05e92e983ba" providerId="ADAL" clId="{2D94D78B-EA92-4459-9F4B-27641ACDFA7F}" dt="2025-08-08T11:28:15.388" v="680" actId="403"/>
      <pc:docMkLst>
        <pc:docMk/>
      </pc:docMkLst>
      <pc:sldChg chg="addSp modSp mod">
        <pc:chgData name="Rochell Rowe" userId="10491551-3cda-4ace-8281-c05e92e983ba" providerId="ADAL" clId="{2D94D78B-EA92-4459-9F4B-27641ACDFA7F}" dt="2025-08-08T11:21:32.649" v="318" actId="20577"/>
        <pc:sldMkLst>
          <pc:docMk/>
          <pc:sldMk cId="0" sldId="258"/>
        </pc:sldMkLst>
        <pc:spChg chg="mod ord">
          <ac:chgData name="Rochell Rowe" userId="10491551-3cda-4ace-8281-c05e92e983ba" providerId="ADAL" clId="{2D94D78B-EA92-4459-9F4B-27641ACDFA7F}" dt="2025-08-08T11:20:44.704" v="296" actId="167"/>
          <ac:spMkLst>
            <pc:docMk/>
            <pc:sldMk cId="0" sldId="258"/>
            <ac:spMk id="2" creationId="{00000000-0000-0000-0000-000000000000}"/>
          </ac:spMkLst>
        </pc:spChg>
        <pc:spChg chg="mod">
          <ac:chgData name="Rochell Rowe" userId="10491551-3cda-4ace-8281-c05e92e983ba" providerId="ADAL" clId="{2D94D78B-EA92-4459-9F4B-27641ACDFA7F}" dt="2025-08-08T11:21:19.611" v="306" actId="20577"/>
          <ac:spMkLst>
            <pc:docMk/>
            <pc:sldMk cId="0" sldId="258"/>
            <ac:spMk id="24" creationId="{00000000-0000-0000-0000-000000000000}"/>
          </ac:spMkLst>
        </pc:spChg>
        <pc:spChg chg="mod">
          <ac:chgData name="Rochell Rowe" userId="10491551-3cda-4ace-8281-c05e92e983ba" providerId="ADAL" clId="{2D94D78B-EA92-4459-9F4B-27641ACDFA7F}" dt="2025-08-08T11:21:24.182" v="310" actId="20577"/>
          <ac:spMkLst>
            <pc:docMk/>
            <pc:sldMk cId="0" sldId="258"/>
            <ac:spMk id="25" creationId="{00000000-0000-0000-0000-000000000000}"/>
          </ac:spMkLst>
        </pc:spChg>
        <pc:spChg chg="mod">
          <ac:chgData name="Rochell Rowe" userId="10491551-3cda-4ace-8281-c05e92e983ba" providerId="ADAL" clId="{2D94D78B-EA92-4459-9F4B-27641ACDFA7F}" dt="2025-08-08T11:21:30.376" v="316" actId="20577"/>
          <ac:spMkLst>
            <pc:docMk/>
            <pc:sldMk cId="0" sldId="258"/>
            <ac:spMk id="26" creationId="{00000000-0000-0000-0000-000000000000}"/>
          </ac:spMkLst>
        </pc:spChg>
        <pc:spChg chg="mod">
          <ac:chgData name="Rochell Rowe" userId="10491551-3cda-4ace-8281-c05e92e983ba" providerId="ADAL" clId="{2D94D78B-EA92-4459-9F4B-27641ACDFA7F}" dt="2025-08-08T11:21:32.649" v="318" actId="20577"/>
          <ac:spMkLst>
            <pc:docMk/>
            <pc:sldMk cId="0" sldId="258"/>
            <ac:spMk id="27" creationId="{00000000-0000-0000-0000-000000000000}"/>
          </ac:spMkLst>
        </pc:spChg>
        <pc:spChg chg="mod">
          <ac:chgData name="Rochell Rowe" userId="10491551-3cda-4ace-8281-c05e92e983ba" providerId="ADAL" clId="{2D94D78B-EA92-4459-9F4B-27641ACDFA7F}" dt="2025-08-08T11:21:15.013" v="304" actId="20577"/>
          <ac:spMkLst>
            <pc:docMk/>
            <pc:sldMk cId="0" sldId="258"/>
            <ac:spMk id="28" creationId="{00000000-0000-0000-0000-000000000000}"/>
          </ac:spMkLst>
        </pc:spChg>
        <pc:spChg chg="add mod">
          <ac:chgData name="Rochell Rowe" userId="10491551-3cda-4ace-8281-c05e92e983ba" providerId="ADAL" clId="{2D94D78B-EA92-4459-9F4B-27641ACDFA7F}" dt="2025-08-07T15:36:29.382" v="241" actId="1076"/>
          <ac:spMkLst>
            <pc:docMk/>
            <pc:sldMk cId="0" sldId="258"/>
            <ac:spMk id="39" creationId="{7FBF335D-2B25-0F92-6F68-D0D6AEB0DBCD}"/>
          </ac:spMkLst>
        </pc:spChg>
        <pc:picChg chg="add mod">
          <ac:chgData name="Rochell Rowe" userId="10491551-3cda-4ace-8281-c05e92e983ba" providerId="ADAL" clId="{2D94D78B-EA92-4459-9F4B-27641ACDFA7F}" dt="2025-08-07T15:36:34.560" v="243" actId="1076"/>
          <ac:picMkLst>
            <pc:docMk/>
            <pc:sldMk cId="0" sldId="258"/>
            <ac:picMk id="40" creationId="{5F839316-985E-32D9-73D5-5DA72B82B394}"/>
          </ac:picMkLst>
        </pc:picChg>
        <pc:picChg chg="add mod">
          <ac:chgData name="Rochell Rowe" userId="10491551-3cda-4ace-8281-c05e92e983ba" providerId="ADAL" clId="{2D94D78B-EA92-4459-9F4B-27641ACDFA7F}" dt="2025-08-07T15:35:01.902" v="235" actId="688"/>
          <ac:picMkLst>
            <pc:docMk/>
            <pc:sldMk cId="0" sldId="258"/>
            <ac:picMk id="41" creationId="{FD2418B6-8AEA-835A-B025-31CB6BEEE33D}"/>
          </ac:picMkLst>
        </pc:picChg>
        <pc:picChg chg="add mod">
          <ac:chgData name="Rochell Rowe" userId="10491551-3cda-4ace-8281-c05e92e983ba" providerId="ADAL" clId="{2D94D78B-EA92-4459-9F4B-27641ACDFA7F}" dt="2025-08-08T11:20:51.630" v="298" actId="167"/>
          <ac:picMkLst>
            <pc:docMk/>
            <pc:sldMk cId="0" sldId="258"/>
            <ac:picMk id="1026" creationId="{EC4E5ACE-C0EF-5125-BDAE-2F582553054B}"/>
          </ac:picMkLst>
        </pc:picChg>
      </pc:sldChg>
      <pc:sldChg chg="del">
        <pc:chgData name="Rochell Rowe" userId="10491551-3cda-4ace-8281-c05e92e983ba" providerId="ADAL" clId="{2D94D78B-EA92-4459-9F4B-27641ACDFA7F}" dt="2025-08-07T15:39:26.191" v="244" actId="2696"/>
        <pc:sldMkLst>
          <pc:docMk/>
          <pc:sldMk cId="0" sldId="260"/>
        </pc:sldMkLst>
      </pc:sldChg>
      <pc:sldChg chg="addSp modSp mod">
        <pc:chgData name="Rochell Rowe" userId="10491551-3cda-4ace-8281-c05e92e983ba" providerId="ADAL" clId="{2D94D78B-EA92-4459-9F4B-27641ACDFA7F}" dt="2025-08-08T11:28:15.388" v="680" actId="403"/>
        <pc:sldMkLst>
          <pc:docMk/>
          <pc:sldMk cId="0" sldId="272"/>
        </pc:sldMkLst>
        <pc:spChg chg="add mod">
          <ac:chgData name="Rochell Rowe" userId="10491551-3cda-4ace-8281-c05e92e983ba" providerId="ADAL" clId="{2D94D78B-EA92-4459-9F4B-27641ACDFA7F}" dt="2025-08-08T11:28:15.388" v="680" actId="403"/>
          <ac:spMkLst>
            <pc:docMk/>
            <pc:sldMk cId="0" sldId="272"/>
            <ac:spMk id="3" creationId="{8478FFCE-9ED3-4C34-B6C3-B36F46206237}"/>
          </ac:spMkLst>
        </pc:spChg>
      </pc:sldChg>
      <pc:sldChg chg="delSp modSp add mod">
        <pc:chgData name="Rochell Rowe" userId="10491551-3cda-4ace-8281-c05e92e983ba" providerId="ADAL" clId="{2D94D78B-EA92-4459-9F4B-27641ACDFA7F}" dt="2025-08-07T15:30:49.232" v="158" actId="20577"/>
        <pc:sldMkLst>
          <pc:docMk/>
          <pc:sldMk cId="507509716" sldId="274"/>
        </pc:sldMkLst>
        <pc:spChg chg="del">
          <ac:chgData name="Rochell Rowe" userId="10491551-3cda-4ace-8281-c05e92e983ba" providerId="ADAL" clId="{2D94D78B-EA92-4459-9F4B-27641ACDFA7F}" dt="2025-08-07T15:30:13.128" v="2" actId="478"/>
          <ac:spMkLst>
            <pc:docMk/>
            <pc:sldMk cId="507509716" sldId="274"/>
            <ac:spMk id="13" creationId="{C99ADC58-6F2B-A6B4-A29B-B0FBBCFC2073}"/>
          </ac:spMkLst>
        </pc:spChg>
        <pc:spChg chg="mod">
          <ac:chgData name="Rochell Rowe" userId="10491551-3cda-4ace-8281-c05e92e983ba" providerId="ADAL" clId="{2D94D78B-EA92-4459-9F4B-27641ACDFA7F}" dt="2025-08-07T15:30:49.232" v="158" actId="20577"/>
          <ac:spMkLst>
            <pc:docMk/>
            <pc:sldMk cId="507509716" sldId="274"/>
            <ac:spMk id="14" creationId="{A6DF5219-775C-86F6-0A58-EC4100898D71}"/>
          </ac:spMkLst>
        </pc:spChg>
        <pc:spChg chg="del">
          <ac:chgData name="Rochell Rowe" userId="10491551-3cda-4ace-8281-c05e92e983ba" providerId="ADAL" clId="{2D94D78B-EA92-4459-9F4B-27641ACDFA7F}" dt="2025-08-07T15:30:19.152" v="5" actId="478"/>
          <ac:spMkLst>
            <pc:docMk/>
            <pc:sldMk cId="507509716" sldId="274"/>
            <ac:spMk id="15" creationId="{7A8D0823-D9B8-EA30-D5E4-1F1E63CDF0A9}"/>
          </ac:spMkLst>
        </pc:spChg>
        <pc:spChg chg="del">
          <ac:chgData name="Rochell Rowe" userId="10491551-3cda-4ace-8281-c05e92e983ba" providerId="ADAL" clId="{2D94D78B-EA92-4459-9F4B-27641ACDFA7F}" dt="2025-08-07T15:30:15.328" v="3" actId="478"/>
          <ac:spMkLst>
            <pc:docMk/>
            <pc:sldMk cId="507509716" sldId="274"/>
            <ac:spMk id="16" creationId="{7A0F35E7-B878-DB84-A175-3402A60E07E2}"/>
          </ac:spMkLst>
        </pc:spChg>
        <pc:spChg chg="mod">
          <ac:chgData name="Rochell Rowe" userId="10491551-3cda-4ace-8281-c05e92e983ba" providerId="ADAL" clId="{2D94D78B-EA92-4459-9F4B-27641ACDFA7F}" dt="2025-08-07T15:30:23.475" v="8" actId="20577"/>
          <ac:spMkLst>
            <pc:docMk/>
            <pc:sldMk cId="507509716" sldId="274"/>
            <ac:spMk id="17" creationId="{930CC971-358D-5B3F-8187-F1F8A7A3312E}"/>
          </ac:spMkLst>
        </pc:spChg>
        <pc:spChg chg="del">
          <ac:chgData name="Rochell Rowe" userId="10491551-3cda-4ace-8281-c05e92e983ba" providerId="ADAL" clId="{2D94D78B-EA92-4459-9F4B-27641ACDFA7F}" dt="2025-08-07T15:30:20.976" v="6" actId="478"/>
          <ac:spMkLst>
            <pc:docMk/>
            <pc:sldMk cId="507509716" sldId="274"/>
            <ac:spMk id="18" creationId="{AE138D66-784E-5738-C207-40E24ADA7EF5}"/>
          </ac:spMkLst>
        </pc:spChg>
        <pc:grpChg chg="del">
          <ac:chgData name="Rochell Rowe" userId="10491551-3cda-4ace-8281-c05e92e983ba" providerId="ADAL" clId="{2D94D78B-EA92-4459-9F4B-27641ACDFA7F}" dt="2025-08-07T15:30:10.664" v="1" actId="478"/>
          <ac:grpSpMkLst>
            <pc:docMk/>
            <pc:sldMk cId="507509716" sldId="274"/>
            <ac:grpSpMk id="2" creationId="{D9792998-0FD4-A5F2-504B-B9220DC37F0C}"/>
          </ac:grpSpMkLst>
        </pc:grpChg>
        <pc:grpChg chg="del">
          <ac:chgData name="Rochell Rowe" userId="10491551-3cda-4ace-8281-c05e92e983ba" providerId="ADAL" clId="{2D94D78B-EA92-4459-9F4B-27641ACDFA7F}" dt="2025-08-07T15:30:16.747" v="4" actId="478"/>
          <ac:grpSpMkLst>
            <pc:docMk/>
            <pc:sldMk cId="507509716" sldId="274"/>
            <ac:grpSpMk id="8" creationId="{B1D201F6-3AC4-BFD9-4079-B3F72CE08DC0}"/>
          </ac:grpSpMkLst>
        </pc:grpChg>
      </pc:sldChg>
      <pc:sldChg chg="addSp delSp modSp add mod">
        <pc:chgData name="Rochell Rowe" userId="10491551-3cda-4ace-8281-c05e92e983ba" providerId="ADAL" clId="{2D94D78B-EA92-4459-9F4B-27641ACDFA7F}" dt="2025-08-08T11:25:34.625" v="523" actId="207"/>
        <pc:sldMkLst>
          <pc:docMk/>
          <pc:sldMk cId="1856755787" sldId="275"/>
        </pc:sldMkLst>
        <pc:spChg chg="mod">
          <ac:chgData name="Rochell Rowe" userId="10491551-3cda-4ace-8281-c05e92e983ba" providerId="ADAL" clId="{2D94D78B-EA92-4459-9F4B-27641ACDFA7F}" dt="2025-08-08T11:25:34.625" v="523" actId="207"/>
          <ac:spMkLst>
            <pc:docMk/>
            <pc:sldMk cId="1856755787" sldId="275"/>
            <ac:spMk id="2" creationId="{F2DC6073-C00B-231D-228F-4748C9FAB67A}"/>
          </ac:spMkLst>
        </pc:spChg>
        <pc:spChg chg="add mod">
          <ac:chgData name="Rochell Rowe" userId="10491551-3cda-4ace-8281-c05e92e983ba" providerId="ADAL" clId="{2D94D78B-EA92-4459-9F4B-27641ACDFA7F}" dt="2025-08-08T11:24:15.155" v="522" actId="113"/>
          <ac:spMkLst>
            <pc:docMk/>
            <pc:sldMk cId="1856755787" sldId="275"/>
            <ac:spMk id="3" creationId="{3AFC5D19-370E-0EB2-CD70-A6626F972DEA}"/>
          </ac:spMkLst>
        </pc:spChg>
        <pc:spChg chg="del">
          <ac:chgData name="Rochell Rowe" userId="10491551-3cda-4ace-8281-c05e92e983ba" providerId="ADAL" clId="{2D94D78B-EA92-4459-9F4B-27641ACDFA7F}" dt="2025-08-07T15:52:34.920" v="246" actId="478"/>
          <ac:spMkLst>
            <pc:docMk/>
            <pc:sldMk cId="1856755787" sldId="275"/>
            <ac:spMk id="3" creationId="{B1A31FE0-9FA7-7315-92D3-77159AA7A8D9}"/>
          </ac:spMkLst>
        </pc:spChg>
        <pc:spChg chg="del topLvl">
          <ac:chgData name="Rochell Rowe" userId="10491551-3cda-4ace-8281-c05e92e983ba" providerId="ADAL" clId="{2D94D78B-EA92-4459-9F4B-27641ACDFA7F}" dt="2025-08-07T15:52:41.108" v="252" actId="478"/>
          <ac:spMkLst>
            <pc:docMk/>
            <pc:sldMk cId="1856755787" sldId="275"/>
            <ac:spMk id="8" creationId="{391802F1-CFBC-C723-20D3-AAEC75B41F1E}"/>
          </ac:spMkLst>
        </pc:spChg>
        <pc:spChg chg="del">
          <ac:chgData name="Rochell Rowe" userId="10491551-3cda-4ace-8281-c05e92e983ba" providerId="ADAL" clId="{2D94D78B-EA92-4459-9F4B-27641ACDFA7F}" dt="2025-08-07T15:52:39.226" v="251" actId="478"/>
          <ac:spMkLst>
            <pc:docMk/>
            <pc:sldMk cId="1856755787" sldId="275"/>
            <ac:spMk id="11" creationId="{9F9D1779-2723-E62E-28A8-1A7D5AADFA5A}"/>
          </ac:spMkLst>
        </pc:spChg>
        <pc:spChg chg="topLvl">
          <ac:chgData name="Rochell Rowe" userId="10491551-3cda-4ace-8281-c05e92e983ba" providerId="ADAL" clId="{2D94D78B-EA92-4459-9F4B-27641ACDFA7F}" dt="2025-08-07T15:52:54.563" v="261" actId="478"/>
          <ac:spMkLst>
            <pc:docMk/>
            <pc:sldMk cId="1856755787" sldId="275"/>
            <ac:spMk id="12" creationId="{2BBB930A-D96B-580E-2958-BA70F473DA37}"/>
          </ac:spMkLst>
        </pc:spChg>
        <pc:spChg chg="del mod topLvl">
          <ac:chgData name="Rochell Rowe" userId="10491551-3cda-4ace-8281-c05e92e983ba" providerId="ADAL" clId="{2D94D78B-EA92-4459-9F4B-27641ACDFA7F}" dt="2025-08-07T15:52:54.563" v="261" actId="478"/>
          <ac:spMkLst>
            <pc:docMk/>
            <pc:sldMk cId="1856755787" sldId="275"/>
            <ac:spMk id="13" creationId="{662892DF-1170-E873-39E8-868AEEC5F130}"/>
          </ac:spMkLst>
        </pc:spChg>
        <pc:spChg chg="del mod topLvl">
          <ac:chgData name="Rochell Rowe" userId="10491551-3cda-4ace-8281-c05e92e983ba" providerId="ADAL" clId="{2D94D78B-EA92-4459-9F4B-27641ACDFA7F}" dt="2025-08-07T15:52:43.565" v="255" actId="478"/>
          <ac:spMkLst>
            <pc:docMk/>
            <pc:sldMk cId="1856755787" sldId="275"/>
            <ac:spMk id="18" creationId="{04FFB746-8E9B-823C-1CF7-0D0890D9A44B}"/>
          </ac:spMkLst>
        </pc:spChg>
        <pc:spChg chg="del">
          <ac:chgData name="Rochell Rowe" userId="10491551-3cda-4ace-8281-c05e92e983ba" providerId="ADAL" clId="{2D94D78B-EA92-4459-9F4B-27641ACDFA7F}" dt="2025-08-07T15:52:51.979" v="260" actId="478"/>
          <ac:spMkLst>
            <pc:docMk/>
            <pc:sldMk cId="1856755787" sldId="275"/>
            <ac:spMk id="31" creationId="{273515B9-7A8E-6BCB-2690-E3963F702CB7}"/>
          </ac:spMkLst>
        </pc:spChg>
        <pc:spChg chg="del topLvl">
          <ac:chgData name="Rochell Rowe" userId="10491551-3cda-4ace-8281-c05e92e983ba" providerId="ADAL" clId="{2D94D78B-EA92-4459-9F4B-27641ACDFA7F}" dt="2025-08-07T15:52:48.578" v="259" actId="478"/>
          <ac:spMkLst>
            <pc:docMk/>
            <pc:sldMk cId="1856755787" sldId="275"/>
            <ac:spMk id="36" creationId="{E85C997B-E500-377F-7BB9-D307AEE43B40}"/>
          </ac:spMkLst>
        </pc:spChg>
        <pc:spChg chg="del">
          <ac:chgData name="Rochell Rowe" userId="10491551-3cda-4ace-8281-c05e92e983ba" providerId="ADAL" clId="{2D94D78B-EA92-4459-9F4B-27641ACDFA7F}" dt="2025-08-07T15:52:46.531" v="257" actId="478"/>
          <ac:spMkLst>
            <pc:docMk/>
            <pc:sldMk cId="1856755787" sldId="275"/>
            <ac:spMk id="37" creationId="{E434F540-9357-353A-D410-63EB7D2133B0}"/>
          </ac:spMkLst>
        </pc:spChg>
        <pc:spChg chg="mod topLvl">
          <ac:chgData name="Rochell Rowe" userId="10491551-3cda-4ace-8281-c05e92e983ba" providerId="ADAL" clId="{2D94D78B-EA92-4459-9F4B-27641ACDFA7F}" dt="2025-08-07T15:52:48.578" v="259" actId="478"/>
          <ac:spMkLst>
            <pc:docMk/>
            <pc:sldMk cId="1856755787" sldId="275"/>
            <ac:spMk id="38" creationId="{4A218EB4-5037-3044-AD51-983EF2C69B21}"/>
          </ac:spMkLst>
        </pc:spChg>
        <pc:grpChg chg="del">
          <ac:chgData name="Rochell Rowe" userId="10491551-3cda-4ace-8281-c05e92e983ba" providerId="ADAL" clId="{2D94D78B-EA92-4459-9F4B-27641ACDFA7F}" dt="2025-08-07T15:52:41.108" v="252" actId="478"/>
          <ac:grpSpMkLst>
            <pc:docMk/>
            <pc:sldMk cId="1856755787" sldId="275"/>
            <ac:grpSpMk id="4" creationId="{27BB5E59-D67C-E9C1-84BA-726108A5E848}"/>
          </ac:grpSpMkLst>
        </pc:grpChg>
        <pc:grpChg chg="del topLvl">
          <ac:chgData name="Rochell Rowe" userId="10491551-3cda-4ace-8281-c05e92e983ba" providerId="ADAL" clId="{2D94D78B-EA92-4459-9F4B-27641ACDFA7F}" dt="2025-08-07T15:52:41.918" v="253" actId="478"/>
          <ac:grpSpMkLst>
            <pc:docMk/>
            <pc:sldMk cId="1856755787" sldId="275"/>
            <ac:grpSpMk id="5" creationId="{64DE8405-D811-C961-441D-66F9641A7225}"/>
          </ac:grpSpMkLst>
        </pc:grpChg>
        <pc:grpChg chg="del">
          <ac:chgData name="Rochell Rowe" userId="10491551-3cda-4ace-8281-c05e92e983ba" providerId="ADAL" clId="{2D94D78B-EA92-4459-9F4B-27641ACDFA7F}" dt="2025-08-07T15:52:54.563" v="261" actId="478"/>
          <ac:grpSpMkLst>
            <pc:docMk/>
            <pc:sldMk cId="1856755787" sldId="275"/>
            <ac:grpSpMk id="9" creationId="{BA9683E2-4EB6-2FDD-65F3-A50B073901E2}"/>
          </ac:grpSpMkLst>
        </pc:grpChg>
        <pc:grpChg chg="del">
          <ac:chgData name="Rochell Rowe" userId="10491551-3cda-4ace-8281-c05e92e983ba" providerId="ADAL" clId="{2D94D78B-EA92-4459-9F4B-27641ACDFA7F}" dt="2025-08-07T15:52:39.226" v="251" actId="478"/>
          <ac:grpSpMkLst>
            <pc:docMk/>
            <pc:sldMk cId="1856755787" sldId="275"/>
            <ac:grpSpMk id="10" creationId="{86CA99BF-D5F7-14FF-AD0F-6B6648F10CF5}"/>
          </ac:grpSpMkLst>
        </pc:grpChg>
        <pc:grpChg chg="del">
          <ac:chgData name="Rochell Rowe" userId="10491551-3cda-4ace-8281-c05e92e983ba" providerId="ADAL" clId="{2D94D78B-EA92-4459-9F4B-27641ACDFA7F}" dt="2025-08-07T15:52:43.565" v="255" actId="478"/>
          <ac:grpSpMkLst>
            <pc:docMk/>
            <pc:sldMk cId="1856755787" sldId="275"/>
            <ac:grpSpMk id="14" creationId="{7DCF7E4A-A240-E959-521B-98EA41CC7EA7}"/>
          </ac:grpSpMkLst>
        </pc:grpChg>
        <pc:grpChg chg="del topLvl">
          <ac:chgData name="Rochell Rowe" userId="10491551-3cda-4ace-8281-c05e92e983ba" providerId="ADAL" clId="{2D94D78B-EA92-4459-9F4B-27641ACDFA7F}" dt="2025-08-07T15:52:44.572" v="256" actId="478"/>
          <ac:grpSpMkLst>
            <pc:docMk/>
            <pc:sldMk cId="1856755787" sldId="275"/>
            <ac:grpSpMk id="15" creationId="{7023CD56-3068-55D3-A129-B938E5AB762D}"/>
          </ac:grpSpMkLst>
        </pc:grpChg>
        <pc:grpChg chg="del">
          <ac:chgData name="Rochell Rowe" userId="10491551-3cda-4ace-8281-c05e92e983ba" providerId="ADAL" clId="{2D94D78B-EA92-4459-9F4B-27641ACDFA7F}" dt="2025-08-07T15:52:37.261" v="249" actId="478"/>
          <ac:grpSpMkLst>
            <pc:docMk/>
            <pc:sldMk cId="1856755787" sldId="275"/>
            <ac:grpSpMk id="19" creationId="{575190FA-6118-B69D-AB7F-E7FD60046025}"/>
          </ac:grpSpMkLst>
        </pc:grpChg>
        <pc:grpChg chg="del">
          <ac:chgData name="Rochell Rowe" userId="10491551-3cda-4ace-8281-c05e92e983ba" providerId="ADAL" clId="{2D94D78B-EA92-4459-9F4B-27641ACDFA7F}" dt="2025-08-07T15:52:36.876" v="248" actId="478"/>
          <ac:grpSpMkLst>
            <pc:docMk/>
            <pc:sldMk cId="1856755787" sldId="275"/>
            <ac:grpSpMk id="24" creationId="{13FB2D92-3F41-A8BF-AD54-F0990DFF42A0}"/>
          </ac:grpSpMkLst>
        </pc:grpChg>
        <pc:grpChg chg="del">
          <ac:chgData name="Rochell Rowe" userId="10491551-3cda-4ace-8281-c05e92e983ba" providerId="ADAL" clId="{2D94D78B-EA92-4459-9F4B-27641ACDFA7F}" dt="2025-08-07T15:52:51.979" v="260" actId="478"/>
          <ac:grpSpMkLst>
            <pc:docMk/>
            <pc:sldMk cId="1856755787" sldId="275"/>
            <ac:grpSpMk id="30" creationId="{C6740D7D-EDB7-3BB9-078B-2376E048B7C6}"/>
          </ac:grpSpMkLst>
        </pc:grpChg>
        <pc:grpChg chg="del">
          <ac:chgData name="Rochell Rowe" userId="10491551-3cda-4ace-8281-c05e92e983ba" providerId="ADAL" clId="{2D94D78B-EA92-4459-9F4B-27641ACDFA7F}" dt="2025-08-07T15:52:48.578" v="259" actId="478"/>
          <ac:grpSpMkLst>
            <pc:docMk/>
            <pc:sldMk cId="1856755787" sldId="275"/>
            <ac:grpSpMk id="34" creationId="{AEC73F63-4631-FF06-A84A-F7018AA67981}"/>
          </ac:grpSpMkLst>
        </pc:grpChg>
        <pc:grpChg chg="del">
          <ac:chgData name="Rochell Rowe" userId="10491551-3cda-4ace-8281-c05e92e983ba" providerId="ADAL" clId="{2D94D78B-EA92-4459-9F4B-27641ACDFA7F}" dt="2025-08-07T15:52:46.531" v="257" actId="478"/>
          <ac:grpSpMkLst>
            <pc:docMk/>
            <pc:sldMk cId="1856755787" sldId="275"/>
            <ac:grpSpMk id="35" creationId="{1FEBB133-B640-5117-4A15-EFDC48C7F332}"/>
          </ac:grpSpMkLst>
        </pc:grpChg>
        <pc:grpChg chg="del">
          <ac:chgData name="Rochell Rowe" userId="10491551-3cda-4ace-8281-c05e92e983ba" providerId="ADAL" clId="{2D94D78B-EA92-4459-9F4B-27641ACDFA7F}" dt="2025-08-07T15:52:36.386" v="247" actId="478"/>
          <ac:grpSpMkLst>
            <pc:docMk/>
            <pc:sldMk cId="1856755787" sldId="275"/>
            <ac:grpSpMk id="39" creationId="{E8EC3129-DE50-9613-B18B-3DD4A3DD905A}"/>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Freeform 2"/>
          <p:cNvSpPr/>
          <p:nvPr/>
        </p:nvSpPr>
        <p:spPr>
          <a:xfrm>
            <a:off x="10058400" y="0"/>
            <a:ext cx="8229600" cy="10287000"/>
          </a:xfrm>
          <a:custGeom>
            <a:avLst/>
            <a:gdLst/>
            <a:ahLst/>
            <a:cxnLst/>
            <a:rect l="l" t="t" r="r" b="b"/>
            <a:pathLst>
              <a:path w="8229600" h="10287000">
                <a:moveTo>
                  <a:pt x="0" y="0"/>
                </a:moveTo>
                <a:lnTo>
                  <a:pt x="8229600" y="0"/>
                </a:lnTo>
                <a:lnTo>
                  <a:pt x="8229600" y="10287000"/>
                </a:lnTo>
                <a:lnTo>
                  <a:pt x="0" y="10287000"/>
                </a:lnTo>
                <a:lnTo>
                  <a:pt x="0" y="0"/>
                </a:lnTo>
                <a:close/>
              </a:path>
            </a:pathLst>
          </a:custGeom>
          <a:blipFill>
            <a:blip r:embed="rId2">
              <a:alphaModFix amt="29000"/>
            </a:blip>
            <a:stretch>
              <a:fillRect l="-43920" r="-43920"/>
            </a:stretch>
          </a:blipFill>
        </p:spPr>
        <p:txBody>
          <a:bodyPr/>
          <a:lstStyle/>
          <a:p>
            <a:endParaRPr lang="en-US"/>
          </a:p>
        </p:txBody>
      </p:sp>
      <p:grpSp>
        <p:nvGrpSpPr>
          <p:cNvPr id="3" name="Group 3"/>
          <p:cNvGrpSpPr/>
          <p:nvPr/>
        </p:nvGrpSpPr>
        <p:grpSpPr>
          <a:xfrm>
            <a:off x="9912191" y="11925"/>
            <a:ext cx="2072817" cy="10275075"/>
            <a:chOff x="0" y="0"/>
            <a:chExt cx="545927" cy="2706192"/>
          </a:xfrm>
        </p:grpSpPr>
        <p:sp>
          <p:nvSpPr>
            <p:cNvPr id="4" name="Freeform 4"/>
            <p:cNvSpPr/>
            <p:nvPr/>
          </p:nvSpPr>
          <p:spPr>
            <a:xfrm>
              <a:off x="0" y="0"/>
              <a:ext cx="545927" cy="2706193"/>
            </a:xfrm>
            <a:custGeom>
              <a:avLst/>
              <a:gdLst/>
              <a:ahLst/>
              <a:cxnLst/>
              <a:rect l="l" t="t" r="r" b="b"/>
              <a:pathLst>
                <a:path w="545927" h="2706193">
                  <a:moveTo>
                    <a:pt x="0" y="0"/>
                  </a:moveTo>
                  <a:lnTo>
                    <a:pt x="545927" y="0"/>
                  </a:lnTo>
                  <a:lnTo>
                    <a:pt x="545927" y="2706193"/>
                  </a:lnTo>
                  <a:lnTo>
                    <a:pt x="0" y="2706193"/>
                  </a:lnTo>
                  <a:close/>
                </a:path>
              </a:pathLst>
            </a:custGeom>
            <a:gradFill rotWithShape="1">
              <a:gsLst>
                <a:gs pos="0">
                  <a:srgbClr val="202020">
                    <a:alpha val="100000"/>
                  </a:srgbClr>
                </a:gs>
                <a:gs pos="100000">
                  <a:srgbClr val="202020">
                    <a:alpha val="0"/>
                  </a:srgbClr>
                </a:gs>
              </a:gsLst>
              <a:lin ang="0"/>
            </a:gradFill>
          </p:spPr>
          <p:txBody>
            <a:bodyPr/>
            <a:lstStyle/>
            <a:p>
              <a:endParaRPr lang="en-US"/>
            </a:p>
          </p:txBody>
        </p:sp>
        <p:sp>
          <p:nvSpPr>
            <p:cNvPr id="5" name="TextBox 5"/>
            <p:cNvSpPr txBox="1"/>
            <p:nvPr/>
          </p:nvSpPr>
          <p:spPr>
            <a:xfrm>
              <a:off x="0" y="-38100"/>
              <a:ext cx="545927" cy="2744292"/>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rot="-4110737">
            <a:off x="-6790344" y="-5161288"/>
            <a:ext cx="13580688" cy="12979773"/>
          </a:xfrm>
          <a:custGeom>
            <a:avLst/>
            <a:gdLst/>
            <a:ahLst/>
            <a:cxnLst/>
            <a:rect l="l" t="t" r="r" b="b"/>
            <a:pathLst>
              <a:path w="13580688" h="12979773">
                <a:moveTo>
                  <a:pt x="0" y="0"/>
                </a:moveTo>
                <a:lnTo>
                  <a:pt x="13580688" y="0"/>
                </a:lnTo>
                <a:lnTo>
                  <a:pt x="13580688" y="12979772"/>
                </a:lnTo>
                <a:lnTo>
                  <a:pt x="0" y="12979772"/>
                </a:lnTo>
                <a:lnTo>
                  <a:pt x="0" y="0"/>
                </a:lnTo>
                <a:close/>
              </a:path>
            </a:pathLst>
          </a:custGeom>
          <a:blipFill>
            <a:blip r:embed="rId3">
              <a:alphaModFix amt="51000"/>
            </a:blip>
            <a:stretch>
              <a:fillRect/>
            </a:stretch>
          </a:blipFill>
        </p:spPr>
        <p:txBody>
          <a:bodyPr/>
          <a:lstStyle/>
          <a:p>
            <a:endParaRPr lang="en-US"/>
          </a:p>
        </p:txBody>
      </p:sp>
      <p:sp>
        <p:nvSpPr>
          <p:cNvPr id="7" name="Freeform 7"/>
          <p:cNvSpPr/>
          <p:nvPr/>
        </p:nvSpPr>
        <p:spPr>
          <a:xfrm>
            <a:off x="16074062" y="1127601"/>
            <a:ext cx="1185238" cy="401993"/>
          </a:xfrm>
          <a:custGeom>
            <a:avLst/>
            <a:gdLst/>
            <a:ahLst/>
            <a:cxnLst/>
            <a:rect l="l" t="t" r="r" b="b"/>
            <a:pathLst>
              <a:path w="1185238" h="401993">
                <a:moveTo>
                  <a:pt x="0" y="0"/>
                </a:moveTo>
                <a:lnTo>
                  <a:pt x="1185238" y="0"/>
                </a:lnTo>
                <a:lnTo>
                  <a:pt x="1185238" y="401993"/>
                </a:lnTo>
                <a:lnTo>
                  <a:pt x="0" y="401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AutoShape 8"/>
          <p:cNvSpPr/>
          <p:nvPr/>
        </p:nvSpPr>
        <p:spPr>
          <a:xfrm>
            <a:off x="3377662" y="1328598"/>
            <a:ext cx="12269324" cy="0"/>
          </a:xfrm>
          <a:prstGeom prst="line">
            <a:avLst/>
          </a:prstGeom>
          <a:ln w="28575" cap="flat">
            <a:solidFill>
              <a:srgbClr val="E5E5E3"/>
            </a:solidFill>
            <a:prstDash val="solid"/>
            <a:headEnd type="none" w="sm" len="sm"/>
            <a:tailEnd type="none" w="sm" len="sm"/>
          </a:ln>
        </p:spPr>
        <p:txBody>
          <a:bodyPr/>
          <a:lstStyle/>
          <a:p>
            <a:endParaRPr lang="en-US"/>
          </a:p>
        </p:txBody>
      </p:sp>
      <p:sp>
        <p:nvSpPr>
          <p:cNvPr id="9" name="Freeform 9"/>
          <p:cNvSpPr/>
          <p:nvPr/>
        </p:nvSpPr>
        <p:spPr>
          <a:xfrm>
            <a:off x="14864239" y="7883116"/>
            <a:ext cx="2834954" cy="1606565"/>
          </a:xfrm>
          <a:custGeom>
            <a:avLst/>
            <a:gdLst/>
            <a:ahLst/>
            <a:cxnLst/>
            <a:rect l="l" t="t" r="r" b="b"/>
            <a:pathLst>
              <a:path w="2834954" h="1606565">
                <a:moveTo>
                  <a:pt x="0" y="0"/>
                </a:moveTo>
                <a:lnTo>
                  <a:pt x="2834954" y="0"/>
                </a:lnTo>
                <a:lnTo>
                  <a:pt x="2834954" y="1606565"/>
                </a:lnTo>
                <a:lnTo>
                  <a:pt x="0" y="1606565"/>
                </a:lnTo>
                <a:lnTo>
                  <a:pt x="0" y="0"/>
                </a:lnTo>
                <a:close/>
              </a:path>
            </a:pathLst>
          </a:custGeom>
          <a:blipFill>
            <a:blip r:embed="rId6"/>
            <a:stretch>
              <a:fillRect l="-39" r="-39"/>
            </a:stretch>
          </a:blipFill>
        </p:spPr>
        <p:txBody>
          <a:bodyPr/>
          <a:lstStyle/>
          <a:p>
            <a:endParaRPr lang="en-US"/>
          </a:p>
        </p:txBody>
      </p:sp>
      <p:sp>
        <p:nvSpPr>
          <p:cNvPr id="10" name="TextBox 10"/>
          <p:cNvSpPr txBox="1"/>
          <p:nvPr/>
        </p:nvSpPr>
        <p:spPr>
          <a:xfrm>
            <a:off x="1028700" y="3241296"/>
            <a:ext cx="15066462" cy="3910854"/>
          </a:xfrm>
          <a:prstGeom prst="rect">
            <a:avLst/>
          </a:prstGeom>
        </p:spPr>
        <p:txBody>
          <a:bodyPr lIns="0" tIns="0" rIns="0" bIns="0" rtlCol="0" anchor="t">
            <a:spAutoFit/>
          </a:bodyPr>
          <a:lstStyle/>
          <a:p>
            <a:pPr algn="just">
              <a:lnSpc>
                <a:spcPts val="14688"/>
              </a:lnSpc>
            </a:pPr>
            <a:r>
              <a:rPr lang="en-US" sz="17079" b="1" spc="-751">
                <a:solidFill>
                  <a:srgbClr val="E5E5E3"/>
                </a:solidFill>
                <a:latin typeface="FatFrank Heavy"/>
                <a:ea typeface="FatFrank Heavy"/>
                <a:cs typeface="FatFrank Heavy"/>
                <a:sym typeface="FatFrank Heavy"/>
              </a:rPr>
              <a:t>Challenge </a:t>
            </a:r>
          </a:p>
          <a:p>
            <a:pPr algn="just">
              <a:lnSpc>
                <a:spcPts val="14688"/>
              </a:lnSpc>
            </a:pPr>
            <a:r>
              <a:rPr lang="en-US" sz="17079" b="1" spc="-751">
                <a:solidFill>
                  <a:srgbClr val="E5E5E3"/>
                </a:solidFill>
                <a:latin typeface="FatFrank Heavy"/>
                <a:ea typeface="FatFrank Heavy"/>
                <a:cs typeface="FatFrank Heavy"/>
                <a:sym typeface="FatFrank Heavy"/>
              </a:rPr>
              <a:t>and Change</a:t>
            </a:r>
          </a:p>
        </p:txBody>
      </p:sp>
      <p:sp>
        <p:nvSpPr>
          <p:cNvPr id="11" name="TextBox 11"/>
          <p:cNvSpPr txBox="1"/>
          <p:nvPr/>
        </p:nvSpPr>
        <p:spPr>
          <a:xfrm>
            <a:off x="1028700" y="6980700"/>
            <a:ext cx="7315321" cy="1053563"/>
          </a:xfrm>
          <a:prstGeom prst="rect">
            <a:avLst/>
          </a:prstGeom>
        </p:spPr>
        <p:txBody>
          <a:bodyPr lIns="0" tIns="0" rIns="0" bIns="0" rtlCol="0" anchor="t">
            <a:spAutoFit/>
          </a:bodyPr>
          <a:lstStyle/>
          <a:p>
            <a:pPr algn="just">
              <a:lnSpc>
                <a:spcPts val="8112"/>
              </a:lnSpc>
            </a:pPr>
            <a:r>
              <a:rPr lang="en-US" sz="5794" b="1" spc="-301">
                <a:solidFill>
                  <a:srgbClr val="E5E5E3"/>
                </a:solidFill>
                <a:latin typeface="Poppins Heavy"/>
                <a:ea typeface="Poppins Heavy"/>
                <a:cs typeface="Poppins Heavy"/>
                <a:sym typeface="Poppins Heavy"/>
              </a:rPr>
              <a:t>Welcome to our  Q&amp;A</a:t>
            </a:r>
          </a:p>
        </p:txBody>
      </p:sp>
      <p:grpSp>
        <p:nvGrpSpPr>
          <p:cNvPr id="12" name="Group 12"/>
          <p:cNvGrpSpPr/>
          <p:nvPr/>
        </p:nvGrpSpPr>
        <p:grpSpPr>
          <a:xfrm>
            <a:off x="1028700" y="982613"/>
            <a:ext cx="2872063" cy="691970"/>
            <a:chOff x="0" y="0"/>
            <a:chExt cx="3829418" cy="922627"/>
          </a:xfrm>
        </p:grpSpPr>
        <p:sp>
          <p:nvSpPr>
            <p:cNvPr id="13" name="TextBox 13"/>
            <p:cNvSpPr txBox="1"/>
            <p:nvPr/>
          </p:nvSpPr>
          <p:spPr>
            <a:xfrm>
              <a:off x="0" y="-57150"/>
              <a:ext cx="1755037" cy="512657"/>
            </a:xfrm>
            <a:prstGeom prst="rect">
              <a:avLst/>
            </a:prstGeom>
          </p:spPr>
          <p:txBody>
            <a:bodyPr lIns="0" tIns="0" rIns="0" bIns="0" rtlCol="0" anchor="t">
              <a:spAutoFit/>
            </a:bodyPr>
            <a:lstStyle/>
            <a:p>
              <a:pPr algn="l">
                <a:lnSpc>
                  <a:spcPts val="3219"/>
                </a:lnSpc>
              </a:pPr>
              <a:r>
                <a:rPr lang="en-US" sz="2299" spc="-165">
                  <a:solidFill>
                    <a:srgbClr val="E5E5E3"/>
                  </a:solidFill>
                  <a:latin typeface="Poppins"/>
                  <a:ea typeface="Poppins"/>
                  <a:cs typeface="Poppins"/>
                  <a:sym typeface="Poppins"/>
                </a:rPr>
                <a:t>Date:</a:t>
              </a:r>
            </a:p>
          </p:txBody>
        </p:sp>
        <p:sp>
          <p:nvSpPr>
            <p:cNvPr id="14" name="TextBox 14"/>
            <p:cNvSpPr txBox="1"/>
            <p:nvPr/>
          </p:nvSpPr>
          <p:spPr>
            <a:xfrm>
              <a:off x="0" y="419283"/>
              <a:ext cx="3829418" cy="503343"/>
            </a:xfrm>
            <a:prstGeom prst="rect">
              <a:avLst/>
            </a:prstGeom>
          </p:spPr>
          <p:txBody>
            <a:bodyPr lIns="0" tIns="0" rIns="0" bIns="0" rtlCol="0" anchor="t">
              <a:spAutoFit/>
            </a:bodyPr>
            <a:lstStyle/>
            <a:p>
              <a:pPr algn="l">
                <a:lnSpc>
                  <a:spcPts val="3079"/>
                </a:lnSpc>
              </a:pPr>
              <a:r>
                <a:rPr lang="en-US" sz="2199" b="1" spc="-158">
                  <a:solidFill>
                    <a:srgbClr val="E5E5E3"/>
                  </a:solidFill>
                  <a:latin typeface="Poppins Bold"/>
                  <a:ea typeface="Poppins Bold"/>
                  <a:cs typeface="Poppins Bold"/>
                  <a:sym typeface="Poppins Bold"/>
                </a:rPr>
                <a:t>Aug 13th, 2025</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grpSp>
        <p:nvGrpSpPr>
          <p:cNvPr id="2" name="Group 2"/>
          <p:cNvGrpSpPr/>
          <p:nvPr/>
        </p:nvGrpSpPr>
        <p:grpSpPr>
          <a:xfrm>
            <a:off x="3868049" y="3942059"/>
            <a:ext cx="4873203" cy="5796806"/>
            <a:chOff x="0" y="0"/>
            <a:chExt cx="1283477" cy="1526731"/>
          </a:xfrm>
        </p:grpSpPr>
        <p:sp>
          <p:nvSpPr>
            <p:cNvPr id="3" name="Freeform 3"/>
            <p:cNvSpPr/>
            <p:nvPr/>
          </p:nvSpPr>
          <p:spPr>
            <a:xfrm>
              <a:off x="0" y="0"/>
              <a:ext cx="1283477" cy="1526731"/>
            </a:xfrm>
            <a:custGeom>
              <a:avLst/>
              <a:gdLst/>
              <a:ahLst/>
              <a:cxnLst/>
              <a:rect l="l" t="t" r="r" b="b"/>
              <a:pathLst>
                <a:path w="1283477" h="1526731">
                  <a:moveTo>
                    <a:pt x="81022" y="0"/>
                  </a:moveTo>
                  <a:lnTo>
                    <a:pt x="1202455" y="0"/>
                  </a:lnTo>
                  <a:cubicBezTo>
                    <a:pt x="1247202" y="0"/>
                    <a:pt x="1283477" y="36275"/>
                    <a:pt x="1283477" y="81022"/>
                  </a:cubicBezTo>
                  <a:lnTo>
                    <a:pt x="1283477" y="1445709"/>
                  </a:lnTo>
                  <a:cubicBezTo>
                    <a:pt x="1283477" y="1490456"/>
                    <a:pt x="1247202" y="1526731"/>
                    <a:pt x="1202455" y="1526731"/>
                  </a:cubicBezTo>
                  <a:lnTo>
                    <a:pt x="81022" y="1526731"/>
                  </a:lnTo>
                  <a:cubicBezTo>
                    <a:pt x="59534" y="1526731"/>
                    <a:pt x="38925" y="1518195"/>
                    <a:pt x="23731" y="1503000"/>
                  </a:cubicBezTo>
                  <a:cubicBezTo>
                    <a:pt x="8536" y="1487805"/>
                    <a:pt x="0" y="1467197"/>
                    <a:pt x="0" y="1445709"/>
                  </a:cubicBezTo>
                  <a:lnTo>
                    <a:pt x="0" y="81022"/>
                  </a:lnTo>
                  <a:cubicBezTo>
                    <a:pt x="0" y="59534"/>
                    <a:pt x="8536" y="38925"/>
                    <a:pt x="23731" y="23731"/>
                  </a:cubicBezTo>
                  <a:cubicBezTo>
                    <a:pt x="38925" y="8536"/>
                    <a:pt x="59534" y="0"/>
                    <a:pt x="81022" y="0"/>
                  </a:cubicBezTo>
                  <a:close/>
                </a:path>
              </a:pathLst>
            </a:custGeom>
            <a:solidFill>
              <a:srgbClr val="A08FC4"/>
            </a:solidFill>
          </p:spPr>
          <p:txBody>
            <a:bodyPr/>
            <a:lstStyle/>
            <a:p>
              <a:endParaRPr lang="en-US"/>
            </a:p>
          </p:txBody>
        </p:sp>
        <p:sp>
          <p:nvSpPr>
            <p:cNvPr id="4" name="TextBox 4"/>
            <p:cNvSpPr txBox="1"/>
            <p:nvPr/>
          </p:nvSpPr>
          <p:spPr>
            <a:xfrm>
              <a:off x="0" y="-38100"/>
              <a:ext cx="1283477" cy="1564831"/>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9546748" y="3942059"/>
            <a:ext cx="4873203" cy="5796806"/>
            <a:chOff x="0" y="0"/>
            <a:chExt cx="1283477" cy="1526731"/>
          </a:xfrm>
        </p:grpSpPr>
        <p:sp>
          <p:nvSpPr>
            <p:cNvPr id="6" name="Freeform 6"/>
            <p:cNvSpPr/>
            <p:nvPr/>
          </p:nvSpPr>
          <p:spPr>
            <a:xfrm>
              <a:off x="0" y="0"/>
              <a:ext cx="1283477" cy="1526731"/>
            </a:xfrm>
            <a:custGeom>
              <a:avLst/>
              <a:gdLst/>
              <a:ahLst/>
              <a:cxnLst/>
              <a:rect l="l" t="t" r="r" b="b"/>
              <a:pathLst>
                <a:path w="1283477" h="1526731">
                  <a:moveTo>
                    <a:pt x="81022" y="0"/>
                  </a:moveTo>
                  <a:lnTo>
                    <a:pt x="1202455" y="0"/>
                  </a:lnTo>
                  <a:cubicBezTo>
                    <a:pt x="1247202" y="0"/>
                    <a:pt x="1283477" y="36275"/>
                    <a:pt x="1283477" y="81022"/>
                  </a:cubicBezTo>
                  <a:lnTo>
                    <a:pt x="1283477" y="1445709"/>
                  </a:lnTo>
                  <a:cubicBezTo>
                    <a:pt x="1283477" y="1490456"/>
                    <a:pt x="1247202" y="1526731"/>
                    <a:pt x="1202455" y="1526731"/>
                  </a:cubicBezTo>
                  <a:lnTo>
                    <a:pt x="81022" y="1526731"/>
                  </a:lnTo>
                  <a:cubicBezTo>
                    <a:pt x="59534" y="1526731"/>
                    <a:pt x="38925" y="1518195"/>
                    <a:pt x="23731" y="1503000"/>
                  </a:cubicBezTo>
                  <a:cubicBezTo>
                    <a:pt x="8536" y="1487805"/>
                    <a:pt x="0" y="1467197"/>
                    <a:pt x="0" y="1445709"/>
                  </a:cubicBezTo>
                  <a:lnTo>
                    <a:pt x="0" y="81022"/>
                  </a:lnTo>
                  <a:cubicBezTo>
                    <a:pt x="0" y="59534"/>
                    <a:pt x="8536" y="38925"/>
                    <a:pt x="23731" y="23731"/>
                  </a:cubicBezTo>
                  <a:cubicBezTo>
                    <a:pt x="38925" y="8536"/>
                    <a:pt x="59534" y="0"/>
                    <a:pt x="81022" y="0"/>
                  </a:cubicBezTo>
                  <a:close/>
                </a:path>
              </a:pathLst>
            </a:custGeom>
            <a:solidFill>
              <a:srgbClr val="000000"/>
            </a:solidFill>
          </p:spPr>
          <p:txBody>
            <a:bodyPr/>
            <a:lstStyle/>
            <a:p>
              <a:endParaRPr lang="en-US"/>
            </a:p>
          </p:txBody>
        </p:sp>
        <p:sp>
          <p:nvSpPr>
            <p:cNvPr id="7" name="TextBox 7"/>
            <p:cNvSpPr txBox="1"/>
            <p:nvPr/>
          </p:nvSpPr>
          <p:spPr>
            <a:xfrm>
              <a:off x="0" y="-38100"/>
              <a:ext cx="1283477" cy="1564831"/>
            </a:xfrm>
            <a:prstGeom prst="rect">
              <a:avLst/>
            </a:prstGeom>
          </p:spPr>
          <p:txBody>
            <a:bodyPr lIns="50800" tIns="50800" rIns="50800" bIns="50800" rtlCol="0" anchor="ctr"/>
            <a:lstStyle/>
            <a:p>
              <a:pPr algn="ctr">
                <a:lnSpc>
                  <a:spcPts val="3079"/>
                </a:lnSpc>
              </a:pPr>
              <a:endParaRPr/>
            </a:p>
          </p:txBody>
        </p:sp>
      </p:grpSp>
      <p:sp>
        <p:nvSpPr>
          <p:cNvPr id="8" name="TextBox 8"/>
          <p:cNvSpPr txBox="1"/>
          <p:nvPr/>
        </p:nvSpPr>
        <p:spPr>
          <a:xfrm>
            <a:off x="4590423" y="6908035"/>
            <a:ext cx="3552589" cy="1436370"/>
          </a:xfrm>
          <a:prstGeom prst="rect">
            <a:avLst/>
          </a:prstGeom>
        </p:spPr>
        <p:txBody>
          <a:bodyPr lIns="0" tIns="0" rIns="0" bIns="0" rtlCol="0" anchor="t">
            <a:spAutoFit/>
          </a:bodyPr>
          <a:lstStyle/>
          <a:p>
            <a:pPr algn="l">
              <a:lnSpc>
                <a:spcPts val="3779"/>
              </a:lnSpc>
              <a:spcBef>
                <a:spcPct val="0"/>
              </a:spcBef>
            </a:pPr>
            <a:r>
              <a:rPr lang="en-US" sz="2699" spc="-194">
                <a:solidFill>
                  <a:srgbClr val="E5E5E3"/>
                </a:solidFill>
                <a:latin typeface="Poppins"/>
                <a:ea typeface="Poppins"/>
                <a:cs typeface="Poppins"/>
                <a:sym typeface="Poppins"/>
              </a:rPr>
              <a:t>You’re already involved in social justice work but lack resources</a:t>
            </a:r>
          </a:p>
        </p:txBody>
      </p:sp>
      <p:sp>
        <p:nvSpPr>
          <p:cNvPr id="9" name="TextBox 9"/>
          <p:cNvSpPr txBox="1"/>
          <p:nvPr/>
        </p:nvSpPr>
        <p:spPr>
          <a:xfrm>
            <a:off x="10207055" y="6908035"/>
            <a:ext cx="3552589" cy="1912620"/>
          </a:xfrm>
          <a:prstGeom prst="rect">
            <a:avLst/>
          </a:prstGeom>
        </p:spPr>
        <p:txBody>
          <a:bodyPr lIns="0" tIns="0" rIns="0" bIns="0" rtlCol="0" anchor="t">
            <a:spAutoFit/>
          </a:bodyPr>
          <a:lstStyle/>
          <a:p>
            <a:pPr algn="l">
              <a:lnSpc>
                <a:spcPts val="3779"/>
              </a:lnSpc>
              <a:spcBef>
                <a:spcPct val="0"/>
              </a:spcBef>
            </a:pPr>
            <a:r>
              <a:rPr lang="en-US" sz="2699" spc="-194">
                <a:solidFill>
                  <a:srgbClr val="E5E5E3"/>
                </a:solidFill>
                <a:latin typeface="Poppins"/>
                <a:ea typeface="Poppins"/>
                <a:cs typeface="Poppins"/>
                <a:sym typeface="Poppins"/>
              </a:rPr>
              <a:t>Ready to make positive lasting change on an issue that affects you and others</a:t>
            </a:r>
          </a:p>
        </p:txBody>
      </p:sp>
      <p:sp>
        <p:nvSpPr>
          <p:cNvPr id="10" name="TextBox 10"/>
          <p:cNvSpPr txBox="1"/>
          <p:nvPr/>
        </p:nvSpPr>
        <p:spPr>
          <a:xfrm>
            <a:off x="4590423" y="4402645"/>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E5E5E3"/>
                </a:solidFill>
                <a:latin typeface="FatFrank Heavy"/>
                <a:ea typeface="FatFrank Heavy"/>
                <a:cs typeface="FatFrank Heavy"/>
                <a:sym typeface="FatFrank Heavy"/>
              </a:rPr>
              <a:t>04</a:t>
            </a:r>
          </a:p>
        </p:txBody>
      </p:sp>
      <p:sp>
        <p:nvSpPr>
          <p:cNvPr id="11" name="TextBox 11"/>
          <p:cNvSpPr txBox="1"/>
          <p:nvPr/>
        </p:nvSpPr>
        <p:spPr>
          <a:xfrm>
            <a:off x="10207055" y="4402645"/>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E5E5E3"/>
                </a:solidFill>
                <a:latin typeface="FatFrank Heavy"/>
                <a:ea typeface="FatFrank Heavy"/>
                <a:cs typeface="FatFrank Heavy"/>
                <a:sym typeface="FatFrank Heavy"/>
              </a:rPr>
              <a:t>05</a:t>
            </a:r>
          </a:p>
        </p:txBody>
      </p:sp>
      <p:sp>
        <p:nvSpPr>
          <p:cNvPr id="12" name="TextBox 12"/>
          <p:cNvSpPr txBox="1"/>
          <p:nvPr/>
        </p:nvSpPr>
        <p:spPr>
          <a:xfrm>
            <a:off x="1751074" y="1132472"/>
            <a:ext cx="14785852" cy="1610538"/>
          </a:xfrm>
          <a:prstGeom prst="rect">
            <a:avLst/>
          </a:prstGeom>
        </p:spPr>
        <p:txBody>
          <a:bodyPr lIns="0" tIns="0" rIns="0" bIns="0" rtlCol="0" anchor="t">
            <a:spAutoFit/>
          </a:bodyPr>
          <a:lstStyle/>
          <a:p>
            <a:pPr algn="ctr">
              <a:lnSpc>
                <a:spcPts val="12051"/>
              </a:lnSpc>
            </a:pPr>
            <a:r>
              <a:rPr lang="en-US" sz="12173" b="1" spc="-535">
                <a:solidFill>
                  <a:srgbClr val="202020"/>
                </a:solidFill>
                <a:latin typeface="FatFrank Heavy"/>
                <a:ea typeface="FatFrank Heavy"/>
                <a:cs typeface="FatFrank Heavy"/>
                <a:sym typeface="FatFrank Heavy"/>
              </a:rPr>
              <a:t>Who is C&amp;C for? </a:t>
            </a:r>
          </a:p>
        </p:txBody>
      </p:sp>
      <p:sp>
        <p:nvSpPr>
          <p:cNvPr id="13" name="TextBox 13"/>
          <p:cNvSpPr txBox="1"/>
          <p:nvPr/>
        </p:nvSpPr>
        <p:spPr>
          <a:xfrm>
            <a:off x="6258446" y="2837013"/>
            <a:ext cx="5771108" cy="441325"/>
          </a:xfrm>
          <a:prstGeom prst="rect">
            <a:avLst/>
          </a:prstGeom>
        </p:spPr>
        <p:txBody>
          <a:bodyPr lIns="0" tIns="0" rIns="0" bIns="0" rtlCol="0" anchor="t">
            <a:spAutoFit/>
          </a:bodyPr>
          <a:lstStyle/>
          <a:p>
            <a:pPr algn="ctr">
              <a:lnSpc>
                <a:spcPts val="3499"/>
              </a:lnSpc>
              <a:spcBef>
                <a:spcPct val="0"/>
              </a:spcBef>
            </a:pPr>
            <a:r>
              <a:rPr lang="en-US" sz="2499" b="1">
                <a:solidFill>
                  <a:srgbClr val="202020"/>
                </a:solidFill>
                <a:latin typeface="Poppins Heavy"/>
                <a:ea typeface="Poppins Heavy"/>
                <a:cs typeface="Poppins Heavy"/>
                <a:sym typeface="Poppins Heavy"/>
              </a:rPr>
              <a:t>Challenge and Change is for you if: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749548" y="1048502"/>
            <a:ext cx="14785852" cy="1610538"/>
          </a:xfrm>
          <a:prstGeom prst="rect">
            <a:avLst/>
          </a:prstGeom>
        </p:spPr>
        <p:txBody>
          <a:bodyPr lIns="0" tIns="0" rIns="0" bIns="0" rtlCol="0" anchor="t">
            <a:spAutoFit/>
          </a:bodyPr>
          <a:lstStyle/>
          <a:p>
            <a:pPr algn="ctr">
              <a:lnSpc>
                <a:spcPts val="12051"/>
              </a:lnSpc>
            </a:pPr>
            <a:r>
              <a:rPr lang="en-US" sz="12173" b="1" spc="-535">
                <a:solidFill>
                  <a:srgbClr val="BD1F3D"/>
                </a:solidFill>
                <a:latin typeface="FatFrank Heavy"/>
                <a:ea typeface="FatFrank Heavy"/>
                <a:cs typeface="FatFrank Heavy"/>
                <a:sym typeface="FatFrank Heavy"/>
              </a:rPr>
              <a:t>Who is C&amp;C for? </a:t>
            </a:r>
          </a:p>
        </p:txBody>
      </p:sp>
      <p:sp>
        <p:nvSpPr>
          <p:cNvPr id="3" name="TextBox 3"/>
          <p:cNvSpPr txBox="1"/>
          <p:nvPr/>
        </p:nvSpPr>
        <p:spPr>
          <a:xfrm>
            <a:off x="1626053" y="2618268"/>
            <a:ext cx="14785852" cy="419282"/>
          </a:xfrm>
          <a:prstGeom prst="rect">
            <a:avLst/>
          </a:prstGeom>
        </p:spPr>
        <p:txBody>
          <a:bodyPr wrap="square" lIns="0" tIns="0" rIns="0" bIns="0" rtlCol="0" anchor="t">
            <a:spAutoFit/>
          </a:bodyPr>
          <a:lstStyle/>
          <a:p>
            <a:pPr algn="ctr">
              <a:lnSpc>
                <a:spcPts val="3359"/>
              </a:lnSpc>
              <a:spcBef>
                <a:spcPct val="0"/>
              </a:spcBef>
            </a:pPr>
            <a:r>
              <a:rPr lang="en-US" sz="2399">
                <a:solidFill>
                  <a:srgbClr val="000000"/>
                </a:solidFill>
                <a:latin typeface="Poppins"/>
                <a:ea typeface="Poppins"/>
                <a:cs typeface="Poppins"/>
                <a:sym typeface="Poppins"/>
              </a:rPr>
              <a:t>As the Challenge and Change team we will be considering the below to build a diverse cohort: </a:t>
            </a:r>
          </a:p>
        </p:txBody>
      </p:sp>
      <p:grpSp>
        <p:nvGrpSpPr>
          <p:cNvPr id="4" name="Group 4"/>
          <p:cNvGrpSpPr/>
          <p:nvPr/>
        </p:nvGrpSpPr>
        <p:grpSpPr>
          <a:xfrm>
            <a:off x="1028700" y="3475791"/>
            <a:ext cx="8115300" cy="2221326"/>
            <a:chOff x="0" y="0"/>
            <a:chExt cx="10820400" cy="2961768"/>
          </a:xfrm>
        </p:grpSpPr>
        <p:grpSp>
          <p:nvGrpSpPr>
            <p:cNvPr id="5" name="Group 5"/>
            <p:cNvGrpSpPr/>
            <p:nvPr/>
          </p:nvGrpSpPr>
          <p:grpSpPr>
            <a:xfrm>
              <a:off x="0" y="0"/>
              <a:ext cx="10820400" cy="2961768"/>
              <a:chOff x="0" y="0"/>
              <a:chExt cx="2137363" cy="585041"/>
            </a:xfrm>
          </p:grpSpPr>
          <p:sp>
            <p:nvSpPr>
              <p:cNvPr id="6" name="Freeform 6"/>
              <p:cNvSpPr/>
              <p:nvPr/>
            </p:nvSpPr>
            <p:spPr>
              <a:xfrm>
                <a:off x="0" y="0"/>
                <a:ext cx="2137363" cy="585041"/>
              </a:xfrm>
              <a:custGeom>
                <a:avLst/>
                <a:gdLst/>
                <a:ahLst/>
                <a:cxnLst/>
                <a:rect l="l" t="t" r="r" b="b"/>
                <a:pathLst>
                  <a:path w="2137363" h="585041">
                    <a:moveTo>
                      <a:pt x="48654" y="0"/>
                    </a:moveTo>
                    <a:lnTo>
                      <a:pt x="2088710" y="0"/>
                    </a:lnTo>
                    <a:cubicBezTo>
                      <a:pt x="2115580" y="0"/>
                      <a:pt x="2137363" y="21783"/>
                      <a:pt x="2137363" y="48654"/>
                    </a:cubicBezTo>
                    <a:lnTo>
                      <a:pt x="2137363" y="536387"/>
                    </a:lnTo>
                    <a:cubicBezTo>
                      <a:pt x="2137363" y="563258"/>
                      <a:pt x="2115580" y="585041"/>
                      <a:pt x="2088710" y="585041"/>
                    </a:cubicBezTo>
                    <a:lnTo>
                      <a:pt x="48654" y="585041"/>
                    </a:lnTo>
                    <a:cubicBezTo>
                      <a:pt x="21783" y="585041"/>
                      <a:pt x="0" y="563258"/>
                      <a:pt x="0" y="536387"/>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7" name="TextBox 7"/>
              <p:cNvSpPr txBox="1"/>
              <p:nvPr/>
            </p:nvSpPr>
            <p:spPr>
              <a:xfrm>
                <a:off x="0" y="-38100"/>
                <a:ext cx="2137363" cy="623141"/>
              </a:xfrm>
              <a:prstGeom prst="rect">
                <a:avLst/>
              </a:prstGeom>
            </p:spPr>
            <p:txBody>
              <a:bodyPr lIns="50800" tIns="50800" rIns="50800" bIns="50800" rtlCol="0" anchor="ctr"/>
              <a:lstStyle/>
              <a:p>
                <a:pPr algn="ctr">
                  <a:lnSpc>
                    <a:spcPts val="3079"/>
                  </a:lnSpc>
                </a:pPr>
                <a:endParaRPr/>
              </a:p>
            </p:txBody>
          </p:sp>
        </p:grpSp>
        <p:sp>
          <p:nvSpPr>
            <p:cNvPr id="8" name="TextBox 8"/>
            <p:cNvSpPr txBox="1"/>
            <p:nvPr/>
          </p:nvSpPr>
          <p:spPr>
            <a:xfrm>
              <a:off x="496895" y="296673"/>
              <a:ext cx="10156811" cy="2303109"/>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Young people that really care about their community and are using their lived experience to truly create change in their environments and looking to develop their practice</a:t>
              </a:r>
            </a:p>
          </p:txBody>
        </p:sp>
      </p:grpSp>
      <p:grpSp>
        <p:nvGrpSpPr>
          <p:cNvPr id="9" name="Group 9"/>
          <p:cNvGrpSpPr/>
          <p:nvPr/>
        </p:nvGrpSpPr>
        <p:grpSpPr>
          <a:xfrm>
            <a:off x="9560109" y="3475791"/>
            <a:ext cx="8115300" cy="2052113"/>
            <a:chOff x="0" y="0"/>
            <a:chExt cx="10820400" cy="2517268"/>
          </a:xfrm>
        </p:grpSpPr>
        <p:grpSp>
          <p:nvGrpSpPr>
            <p:cNvPr id="10" name="Group 10"/>
            <p:cNvGrpSpPr/>
            <p:nvPr/>
          </p:nvGrpSpPr>
          <p:grpSpPr>
            <a:xfrm>
              <a:off x="0" y="0"/>
              <a:ext cx="10820400" cy="2517268"/>
              <a:chOff x="0" y="0"/>
              <a:chExt cx="2137363" cy="497238"/>
            </a:xfrm>
          </p:grpSpPr>
          <p:sp>
            <p:nvSpPr>
              <p:cNvPr id="11" name="Freeform 11"/>
              <p:cNvSpPr/>
              <p:nvPr/>
            </p:nvSpPr>
            <p:spPr>
              <a:xfrm>
                <a:off x="0" y="0"/>
                <a:ext cx="2137363" cy="497238"/>
              </a:xfrm>
              <a:custGeom>
                <a:avLst/>
                <a:gdLst/>
                <a:ahLst/>
                <a:cxnLst/>
                <a:rect l="l" t="t" r="r" b="b"/>
                <a:pathLst>
                  <a:path w="2137363" h="497238">
                    <a:moveTo>
                      <a:pt x="48654" y="0"/>
                    </a:moveTo>
                    <a:lnTo>
                      <a:pt x="2088710" y="0"/>
                    </a:lnTo>
                    <a:cubicBezTo>
                      <a:pt x="2115580" y="0"/>
                      <a:pt x="2137363" y="21783"/>
                      <a:pt x="2137363" y="48654"/>
                    </a:cubicBezTo>
                    <a:lnTo>
                      <a:pt x="2137363" y="448585"/>
                    </a:lnTo>
                    <a:cubicBezTo>
                      <a:pt x="2137363" y="475455"/>
                      <a:pt x="2115580" y="497238"/>
                      <a:pt x="2088710" y="497238"/>
                    </a:cubicBezTo>
                    <a:lnTo>
                      <a:pt x="48654" y="497238"/>
                    </a:lnTo>
                    <a:cubicBezTo>
                      <a:pt x="21783" y="497238"/>
                      <a:pt x="0" y="475455"/>
                      <a:pt x="0" y="448585"/>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12" name="TextBox 12"/>
              <p:cNvSpPr txBox="1"/>
              <p:nvPr/>
            </p:nvSpPr>
            <p:spPr>
              <a:xfrm>
                <a:off x="0" y="-38100"/>
                <a:ext cx="2137363" cy="535338"/>
              </a:xfrm>
              <a:prstGeom prst="rect">
                <a:avLst/>
              </a:prstGeom>
            </p:spPr>
            <p:txBody>
              <a:bodyPr lIns="50800" tIns="50800" rIns="50800" bIns="50800" rtlCol="0" anchor="ctr"/>
              <a:lstStyle/>
              <a:p>
                <a:pPr algn="ctr">
                  <a:lnSpc>
                    <a:spcPts val="3079"/>
                  </a:lnSpc>
                </a:pPr>
                <a:endParaRPr/>
              </a:p>
            </p:txBody>
          </p:sp>
        </p:grpSp>
        <p:sp>
          <p:nvSpPr>
            <p:cNvPr id="13" name="TextBox 13"/>
            <p:cNvSpPr txBox="1"/>
            <p:nvPr/>
          </p:nvSpPr>
          <p:spPr>
            <a:xfrm>
              <a:off x="491144" y="143901"/>
              <a:ext cx="10156811" cy="2303109"/>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How young people represent themselves – we care about their potential and how they can imagine change happening in their communities.</a:t>
              </a:r>
            </a:p>
          </p:txBody>
        </p:sp>
      </p:grpSp>
      <p:grpSp>
        <p:nvGrpSpPr>
          <p:cNvPr id="14" name="Group 14"/>
          <p:cNvGrpSpPr/>
          <p:nvPr/>
        </p:nvGrpSpPr>
        <p:grpSpPr>
          <a:xfrm>
            <a:off x="1028700" y="5858366"/>
            <a:ext cx="8115300" cy="1208805"/>
            <a:chOff x="0" y="0"/>
            <a:chExt cx="10820400" cy="1611740"/>
          </a:xfrm>
        </p:grpSpPr>
        <p:grpSp>
          <p:nvGrpSpPr>
            <p:cNvPr id="15" name="Group 15"/>
            <p:cNvGrpSpPr/>
            <p:nvPr/>
          </p:nvGrpSpPr>
          <p:grpSpPr>
            <a:xfrm>
              <a:off x="0" y="0"/>
              <a:ext cx="10820400" cy="1611740"/>
              <a:chOff x="0" y="0"/>
              <a:chExt cx="2137363" cy="318368"/>
            </a:xfrm>
          </p:grpSpPr>
          <p:sp>
            <p:nvSpPr>
              <p:cNvPr id="16" name="Freeform 16"/>
              <p:cNvSpPr/>
              <p:nvPr/>
            </p:nvSpPr>
            <p:spPr>
              <a:xfrm>
                <a:off x="0" y="0"/>
                <a:ext cx="2137363" cy="318368"/>
              </a:xfrm>
              <a:custGeom>
                <a:avLst/>
                <a:gdLst/>
                <a:ahLst/>
                <a:cxnLst/>
                <a:rect l="l" t="t" r="r" b="b"/>
                <a:pathLst>
                  <a:path w="2137363" h="318368">
                    <a:moveTo>
                      <a:pt x="48654" y="0"/>
                    </a:moveTo>
                    <a:lnTo>
                      <a:pt x="2088710" y="0"/>
                    </a:lnTo>
                    <a:cubicBezTo>
                      <a:pt x="2115580" y="0"/>
                      <a:pt x="2137363" y="21783"/>
                      <a:pt x="2137363" y="48654"/>
                    </a:cubicBezTo>
                    <a:lnTo>
                      <a:pt x="2137363" y="269715"/>
                    </a:lnTo>
                    <a:cubicBezTo>
                      <a:pt x="2137363" y="296585"/>
                      <a:pt x="2115580" y="318368"/>
                      <a:pt x="2088710" y="318368"/>
                    </a:cubicBezTo>
                    <a:lnTo>
                      <a:pt x="48654" y="318368"/>
                    </a:lnTo>
                    <a:cubicBezTo>
                      <a:pt x="21783" y="318368"/>
                      <a:pt x="0" y="296585"/>
                      <a:pt x="0" y="269715"/>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17" name="TextBox 17"/>
              <p:cNvSpPr txBox="1"/>
              <p:nvPr/>
            </p:nvSpPr>
            <p:spPr>
              <a:xfrm>
                <a:off x="0" y="-38100"/>
                <a:ext cx="2137363" cy="356468"/>
              </a:xfrm>
              <a:prstGeom prst="rect">
                <a:avLst/>
              </a:prstGeom>
            </p:spPr>
            <p:txBody>
              <a:bodyPr lIns="50800" tIns="50800" rIns="50800" bIns="50800" rtlCol="0" anchor="ctr"/>
              <a:lstStyle/>
              <a:p>
                <a:pPr algn="ctr">
                  <a:lnSpc>
                    <a:spcPts val="3079"/>
                  </a:lnSpc>
                </a:pPr>
                <a:endParaRPr/>
              </a:p>
            </p:txBody>
          </p:sp>
        </p:grpSp>
        <p:sp>
          <p:nvSpPr>
            <p:cNvPr id="18" name="TextBox 18"/>
            <p:cNvSpPr txBox="1"/>
            <p:nvPr/>
          </p:nvSpPr>
          <p:spPr>
            <a:xfrm>
              <a:off x="496895" y="221035"/>
              <a:ext cx="10156811" cy="1140399"/>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Young people who may be from rural areas that often get overlooked</a:t>
              </a:r>
            </a:p>
          </p:txBody>
        </p:sp>
      </p:grpSp>
      <p:grpSp>
        <p:nvGrpSpPr>
          <p:cNvPr id="19" name="Group 19"/>
          <p:cNvGrpSpPr/>
          <p:nvPr/>
        </p:nvGrpSpPr>
        <p:grpSpPr>
          <a:xfrm>
            <a:off x="9560109" y="5676900"/>
            <a:ext cx="8115300" cy="923305"/>
            <a:chOff x="0" y="0"/>
            <a:chExt cx="10820400" cy="1231074"/>
          </a:xfrm>
        </p:grpSpPr>
        <p:grpSp>
          <p:nvGrpSpPr>
            <p:cNvPr id="20" name="Group 20"/>
            <p:cNvGrpSpPr/>
            <p:nvPr/>
          </p:nvGrpSpPr>
          <p:grpSpPr>
            <a:xfrm>
              <a:off x="0" y="0"/>
              <a:ext cx="10820400" cy="1231074"/>
              <a:chOff x="0" y="0"/>
              <a:chExt cx="2137363" cy="243175"/>
            </a:xfrm>
          </p:grpSpPr>
          <p:sp>
            <p:nvSpPr>
              <p:cNvPr id="21" name="Freeform 21"/>
              <p:cNvSpPr/>
              <p:nvPr/>
            </p:nvSpPr>
            <p:spPr>
              <a:xfrm>
                <a:off x="0" y="0"/>
                <a:ext cx="2137363" cy="243175"/>
              </a:xfrm>
              <a:custGeom>
                <a:avLst/>
                <a:gdLst/>
                <a:ahLst/>
                <a:cxnLst/>
                <a:rect l="l" t="t" r="r" b="b"/>
                <a:pathLst>
                  <a:path w="2137363" h="243175">
                    <a:moveTo>
                      <a:pt x="48654" y="0"/>
                    </a:moveTo>
                    <a:lnTo>
                      <a:pt x="2088710" y="0"/>
                    </a:lnTo>
                    <a:cubicBezTo>
                      <a:pt x="2115580" y="0"/>
                      <a:pt x="2137363" y="21783"/>
                      <a:pt x="2137363" y="48654"/>
                    </a:cubicBezTo>
                    <a:lnTo>
                      <a:pt x="2137363" y="194522"/>
                    </a:lnTo>
                    <a:cubicBezTo>
                      <a:pt x="2137363" y="221392"/>
                      <a:pt x="2115580" y="243175"/>
                      <a:pt x="2088710" y="243175"/>
                    </a:cubicBezTo>
                    <a:lnTo>
                      <a:pt x="48654" y="243175"/>
                    </a:lnTo>
                    <a:cubicBezTo>
                      <a:pt x="21783" y="243175"/>
                      <a:pt x="0" y="221392"/>
                      <a:pt x="0" y="194522"/>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22" name="TextBox 22"/>
              <p:cNvSpPr txBox="1"/>
              <p:nvPr/>
            </p:nvSpPr>
            <p:spPr>
              <a:xfrm>
                <a:off x="0" y="-38100"/>
                <a:ext cx="2137363" cy="281275"/>
              </a:xfrm>
              <a:prstGeom prst="rect">
                <a:avLst/>
              </a:prstGeom>
            </p:spPr>
            <p:txBody>
              <a:bodyPr lIns="50800" tIns="50800" rIns="50800" bIns="50800" rtlCol="0" anchor="ctr"/>
              <a:lstStyle/>
              <a:p>
                <a:pPr algn="ctr">
                  <a:lnSpc>
                    <a:spcPts val="3079"/>
                  </a:lnSpc>
                </a:pPr>
                <a:endParaRPr/>
              </a:p>
            </p:txBody>
          </p:sp>
        </p:grpSp>
        <p:sp>
          <p:nvSpPr>
            <p:cNvPr id="23" name="TextBox 23"/>
            <p:cNvSpPr txBox="1"/>
            <p:nvPr/>
          </p:nvSpPr>
          <p:spPr>
            <a:xfrm>
              <a:off x="496895" y="310102"/>
              <a:ext cx="10156811" cy="559043"/>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Collaboration over competition</a:t>
              </a:r>
            </a:p>
          </p:txBody>
        </p:sp>
      </p:grpSp>
      <p:grpSp>
        <p:nvGrpSpPr>
          <p:cNvPr id="24" name="Group 24"/>
          <p:cNvGrpSpPr/>
          <p:nvPr/>
        </p:nvGrpSpPr>
        <p:grpSpPr>
          <a:xfrm>
            <a:off x="9560109" y="6743700"/>
            <a:ext cx="8115300" cy="923305"/>
            <a:chOff x="0" y="0"/>
            <a:chExt cx="10820400" cy="1231074"/>
          </a:xfrm>
        </p:grpSpPr>
        <p:grpSp>
          <p:nvGrpSpPr>
            <p:cNvPr id="25" name="Group 25"/>
            <p:cNvGrpSpPr/>
            <p:nvPr/>
          </p:nvGrpSpPr>
          <p:grpSpPr>
            <a:xfrm>
              <a:off x="0" y="0"/>
              <a:ext cx="10820400" cy="1231074"/>
              <a:chOff x="0" y="0"/>
              <a:chExt cx="2137363" cy="243175"/>
            </a:xfrm>
          </p:grpSpPr>
          <p:sp>
            <p:nvSpPr>
              <p:cNvPr id="26" name="Freeform 26"/>
              <p:cNvSpPr/>
              <p:nvPr/>
            </p:nvSpPr>
            <p:spPr>
              <a:xfrm>
                <a:off x="0" y="0"/>
                <a:ext cx="2137363" cy="243175"/>
              </a:xfrm>
              <a:custGeom>
                <a:avLst/>
                <a:gdLst/>
                <a:ahLst/>
                <a:cxnLst/>
                <a:rect l="l" t="t" r="r" b="b"/>
                <a:pathLst>
                  <a:path w="2137363" h="243175">
                    <a:moveTo>
                      <a:pt x="48654" y="0"/>
                    </a:moveTo>
                    <a:lnTo>
                      <a:pt x="2088710" y="0"/>
                    </a:lnTo>
                    <a:cubicBezTo>
                      <a:pt x="2115580" y="0"/>
                      <a:pt x="2137363" y="21783"/>
                      <a:pt x="2137363" y="48654"/>
                    </a:cubicBezTo>
                    <a:lnTo>
                      <a:pt x="2137363" y="194522"/>
                    </a:lnTo>
                    <a:cubicBezTo>
                      <a:pt x="2137363" y="221392"/>
                      <a:pt x="2115580" y="243175"/>
                      <a:pt x="2088710" y="243175"/>
                    </a:cubicBezTo>
                    <a:lnTo>
                      <a:pt x="48654" y="243175"/>
                    </a:lnTo>
                    <a:cubicBezTo>
                      <a:pt x="21783" y="243175"/>
                      <a:pt x="0" y="221392"/>
                      <a:pt x="0" y="194522"/>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27" name="TextBox 27"/>
              <p:cNvSpPr txBox="1"/>
              <p:nvPr/>
            </p:nvSpPr>
            <p:spPr>
              <a:xfrm>
                <a:off x="0" y="-38100"/>
                <a:ext cx="2137363" cy="281275"/>
              </a:xfrm>
              <a:prstGeom prst="rect">
                <a:avLst/>
              </a:prstGeom>
            </p:spPr>
            <p:txBody>
              <a:bodyPr lIns="50800" tIns="50800" rIns="50800" bIns="50800" rtlCol="0" anchor="ctr"/>
              <a:lstStyle/>
              <a:p>
                <a:pPr algn="ctr">
                  <a:lnSpc>
                    <a:spcPts val="3079"/>
                  </a:lnSpc>
                </a:pPr>
                <a:endParaRPr/>
              </a:p>
            </p:txBody>
          </p:sp>
        </p:grpSp>
        <p:sp>
          <p:nvSpPr>
            <p:cNvPr id="28" name="TextBox 28"/>
            <p:cNvSpPr txBox="1"/>
            <p:nvPr/>
          </p:nvSpPr>
          <p:spPr>
            <a:xfrm>
              <a:off x="496895" y="310102"/>
              <a:ext cx="10156811" cy="559043"/>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Clarity of work, a clear plan of action</a:t>
              </a:r>
            </a:p>
          </p:txBody>
        </p:sp>
      </p:grpSp>
      <p:grpSp>
        <p:nvGrpSpPr>
          <p:cNvPr id="29" name="Group 29"/>
          <p:cNvGrpSpPr/>
          <p:nvPr/>
        </p:nvGrpSpPr>
        <p:grpSpPr>
          <a:xfrm>
            <a:off x="1028700" y="8648700"/>
            <a:ext cx="8115300" cy="923305"/>
            <a:chOff x="0" y="0"/>
            <a:chExt cx="10820400" cy="1231074"/>
          </a:xfrm>
        </p:grpSpPr>
        <p:grpSp>
          <p:nvGrpSpPr>
            <p:cNvPr id="30" name="Group 30"/>
            <p:cNvGrpSpPr/>
            <p:nvPr/>
          </p:nvGrpSpPr>
          <p:grpSpPr>
            <a:xfrm>
              <a:off x="0" y="0"/>
              <a:ext cx="10820400" cy="1231074"/>
              <a:chOff x="0" y="0"/>
              <a:chExt cx="2137363" cy="243175"/>
            </a:xfrm>
          </p:grpSpPr>
          <p:sp>
            <p:nvSpPr>
              <p:cNvPr id="31" name="Freeform 31"/>
              <p:cNvSpPr/>
              <p:nvPr/>
            </p:nvSpPr>
            <p:spPr>
              <a:xfrm>
                <a:off x="0" y="0"/>
                <a:ext cx="2137363" cy="243175"/>
              </a:xfrm>
              <a:custGeom>
                <a:avLst/>
                <a:gdLst/>
                <a:ahLst/>
                <a:cxnLst/>
                <a:rect l="l" t="t" r="r" b="b"/>
                <a:pathLst>
                  <a:path w="2137363" h="243175">
                    <a:moveTo>
                      <a:pt x="48654" y="0"/>
                    </a:moveTo>
                    <a:lnTo>
                      <a:pt x="2088710" y="0"/>
                    </a:lnTo>
                    <a:cubicBezTo>
                      <a:pt x="2115580" y="0"/>
                      <a:pt x="2137363" y="21783"/>
                      <a:pt x="2137363" y="48654"/>
                    </a:cubicBezTo>
                    <a:lnTo>
                      <a:pt x="2137363" y="194522"/>
                    </a:lnTo>
                    <a:cubicBezTo>
                      <a:pt x="2137363" y="221392"/>
                      <a:pt x="2115580" y="243175"/>
                      <a:pt x="2088710" y="243175"/>
                    </a:cubicBezTo>
                    <a:lnTo>
                      <a:pt x="48654" y="243175"/>
                    </a:lnTo>
                    <a:cubicBezTo>
                      <a:pt x="21783" y="243175"/>
                      <a:pt x="0" y="221392"/>
                      <a:pt x="0" y="194522"/>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32" name="TextBox 32"/>
              <p:cNvSpPr txBox="1"/>
              <p:nvPr/>
            </p:nvSpPr>
            <p:spPr>
              <a:xfrm>
                <a:off x="0" y="-38100"/>
                <a:ext cx="2137363" cy="281275"/>
              </a:xfrm>
              <a:prstGeom prst="rect">
                <a:avLst/>
              </a:prstGeom>
            </p:spPr>
            <p:txBody>
              <a:bodyPr lIns="50800" tIns="50800" rIns="50800" bIns="50800" rtlCol="0" anchor="ctr"/>
              <a:lstStyle/>
              <a:p>
                <a:pPr algn="ctr">
                  <a:lnSpc>
                    <a:spcPts val="3079"/>
                  </a:lnSpc>
                </a:pPr>
                <a:endParaRPr/>
              </a:p>
            </p:txBody>
          </p:sp>
        </p:grpSp>
        <p:sp>
          <p:nvSpPr>
            <p:cNvPr id="33" name="TextBox 33"/>
            <p:cNvSpPr txBox="1"/>
            <p:nvPr/>
          </p:nvSpPr>
          <p:spPr>
            <a:xfrm>
              <a:off x="496895" y="310102"/>
              <a:ext cx="10156811" cy="559043"/>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A range of locations and themes</a:t>
              </a:r>
            </a:p>
          </p:txBody>
        </p:sp>
      </p:grpSp>
      <p:grpSp>
        <p:nvGrpSpPr>
          <p:cNvPr id="34" name="Group 34"/>
          <p:cNvGrpSpPr/>
          <p:nvPr/>
        </p:nvGrpSpPr>
        <p:grpSpPr>
          <a:xfrm>
            <a:off x="1028700" y="7228419"/>
            <a:ext cx="8115300" cy="1208805"/>
            <a:chOff x="0" y="0"/>
            <a:chExt cx="10820400" cy="1611740"/>
          </a:xfrm>
        </p:grpSpPr>
        <p:grpSp>
          <p:nvGrpSpPr>
            <p:cNvPr id="35" name="Group 35"/>
            <p:cNvGrpSpPr/>
            <p:nvPr/>
          </p:nvGrpSpPr>
          <p:grpSpPr>
            <a:xfrm>
              <a:off x="0" y="0"/>
              <a:ext cx="10820400" cy="1611740"/>
              <a:chOff x="0" y="0"/>
              <a:chExt cx="2137363" cy="318368"/>
            </a:xfrm>
          </p:grpSpPr>
          <p:sp>
            <p:nvSpPr>
              <p:cNvPr id="36" name="Freeform 36"/>
              <p:cNvSpPr/>
              <p:nvPr/>
            </p:nvSpPr>
            <p:spPr>
              <a:xfrm>
                <a:off x="0" y="0"/>
                <a:ext cx="2137363" cy="318368"/>
              </a:xfrm>
              <a:custGeom>
                <a:avLst/>
                <a:gdLst/>
                <a:ahLst/>
                <a:cxnLst/>
                <a:rect l="l" t="t" r="r" b="b"/>
                <a:pathLst>
                  <a:path w="2137363" h="318368">
                    <a:moveTo>
                      <a:pt x="48654" y="0"/>
                    </a:moveTo>
                    <a:lnTo>
                      <a:pt x="2088710" y="0"/>
                    </a:lnTo>
                    <a:cubicBezTo>
                      <a:pt x="2115580" y="0"/>
                      <a:pt x="2137363" y="21783"/>
                      <a:pt x="2137363" y="48654"/>
                    </a:cubicBezTo>
                    <a:lnTo>
                      <a:pt x="2137363" y="269715"/>
                    </a:lnTo>
                    <a:cubicBezTo>
                      <a:pt x="2137363" y="296585"/>
                      <a:pt x="2115580" y="318368"/>
                      <a:pt x="2088710" y="318368"/>
                    </a:cubicBezTo>
                    <a:lnTo>
                      <a:pt x="48654" y="318368"/>
                    </a:lnTo>
                    <a:cubicBezTo>
                      <a:pt x="21783" y="318368"/>
                      <a:pt x="0" y="296585"/>
                      <a:pt x="0" y="269715"/>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37" name="TextBox 37"/>
              <p:cNvSpPr txBox="1"/>
              <p:nvPr/>
            </p:nvSpPr>
            <p:spPr>
              <a:xfrm>
                <a:off x="0" y="-38100"/>
                <a:ext cx="2137363" cy="356468"/>
              </a:xfrm>
              <a:prstGeom prst="rect">
                <a:avLst/>
              </a:prstGeom>
            </p:spPr>
            <p:txBody>
              <a:bodyPr lIns="50800" tIns="50800" rIns="50800" bIns="50800" rtlCol="0" anchor="ctr"/>
              <a:lstStyle/>
              <a:p>
                <a:pPr algn="ctr">
                  <a:lnSpc>
                    <a:spcPts val="3079"/>
                  </a:lnSpc>
                </a:pPr>
                <a:endParaRPr/>
              </a:p>
            </p:txBody>
          </p:sp>
        </p:grpSp>
        <p:sp>
          <p:nvSpPr>
            <p:cNvPr id="38" name="TextBox 38"/>
            <p:cNvSpPr txBox="1"/>
            <p:nvPr/>
          </p:nvSpPr>
          <p:spPr>
            <a:xfrm>
              <a:off x="496895" y="221035"/>
              <a:ext cx="10156811" cy="1140399"/>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Anti-oppressive work that is not at the cost of another person’s freedom </a:t>
              </a:r>
            </a:p>
          </p:txBody>
        </p:sp>
      </p:grpSp>
      <p:grpSp>
        <p:nvGrpSpPr>
          <p:cNvPr id="39" name="Group 39"/>
          <p:cNvGrpSpPr/>
          <p:nvPr/>
        </p:nvGrpSpPr>
        <p:grpSpPr>
          <a:xfrm>
            <a:off x="9516671" y="7734300"/>
            <a:ext cx="8115300" cy="1839266"/>
            <a:chOff x="0" y="-192881"/>
            <a:chExt cx="10820400" cy="2452354"/>
          </a:xfrm>
        </p:grpSpPr>
        <p:grpSp>
          <p:nvGrpSpPr>
            <p:cNvPr id="40" name="Group 40"/>
            <p:cNvGrpSpPr/>
            <p:nvPr/>
          </p:nvGrpSpPr>
          <p:grpSpPr>
            <a:xfrm>
              <a:off x="0" y="-192881"/>
              <a:ext cx="10820400" cy="2452354"/>
              <a:chOff x="0" y="-38100"/>
              <a:chExt cx="2137363" cy="484415"/>
            </a:xfrm>
          </p:grpSpPr>
          <p:sp>
            <p:nvSpPr>
              <p:cNvPr id="41" name="Freeform 41"/>
              <p:cNvSpPr/>
              <p:nvPr/>
            </p:nvSpPr>
            <p:spPr>
              <a:xfrm>
                <a:off x="0" y="0"/>
                <a:ext cx="2137363" cy="446315"/>
              </a:xfrm>
              <a:custGeom>
                <a:avLst/>
                <a:gdLst/>
                <a:ahLst/>
                <a:cxnLst/>
                <a:rect l="l" t="t" r="r" b="b"/>
                <a:pathLst>
                  <a:path w="2137363" h="318368">
                    <a:moveTo>
                      <a:pt x="48654" y="0"/>
                    </a:moveTo>
                    <a:lnTo>
                      <a:pt x="2088710" y="0"/>
                    </a:lnTo>
                    <a:cubicBezTo>
                      <a:pt x="2115580" y="0"/>
                      <a:pt x="2137363" y="21783"/>
                      <a:pt x="2137363" y="48654"/>
                    </a:cubicBezTo>
                    <a:lnTo>
                      <a:pt x="2137363" y="269715"/>
                    </a:lnTo>
                    <a:cubicBezTo>
                      <a:pt x="2137363" y="296585"/>
                      <a:pt x="2115580" y="318368"/>
                      <a:pt x="2088710" y="318368"/>
                    </a:cubicBezTo>
                    <a:lnTo>
                      <a:pt x="48654" y="318368"/>
                    </a:lnTo>
                    <a:cubicBezTo>
                      <a:pt x="21783" y="318368"/>
                      <a:pt x="0" y="296585"/>
                      <a:pt x="0" y="269715"/>
                    </a:cubicBezTo>
                    <a:lnTo>
                      <a:pt x="0" y="48654"/>
                    </a:lnTo>
                    <a:cubicBezTo>
                      <a:pt x="0" y="21783"/>
                      <a:pt x="21783" y="0"/>
                      <a:pt x="48654" y="0"/>
                    </a:cubicBezTo>
                    <a:close/>
                  </a:path>
                </a:pathLst>
              </a:custGeom>
              <a:solidFill>
                <a:srgbClr val="A08FC4"/>
              </a:solidFill>
              <a:ln cap="rnd">
                <a:noFill/>
                <a:prstDash val="solid"/>
                <a:round/>
              </a:ln>
            </p:spPr>
            <p:txBody>
              <a:bodyPr/>
              <a:lstStyle/>
              <a:p>
                <a:endParaRPr lang="en-US"/>
              </a:p>
            </p:txBody>
          </p:sp>
          <p:sp>
            <p:nvSpPr>
              <p:cNvPr id="42" name="TextBox 42"/>
              <p:cNvSpPr txBox="1"/>
              <p:nvPr/>
            </p:nvSpPr>
            <p:spPr>
              <a:xfrm>
                <a:off x="0" y="-38100"/>
                <a:ext cx="2137363" cy="356468"/>
              </a:xfrm>
              <a:prstGeom prst="rect">
                <a:avLst/>
              </a:prstGeom>
            </p:spPr>
            <p:txBody>
              <a:bodyPr lIns="50800" tIns="50800" rIns="50800" bIns="50800" rtlCol="0" anchor="ctr"/>
              <a:lstStyle/>
              <a:p>
                <a:pPr algn="ctr">
                  <a:lnSpc>
                    <a:spcPts val="3079"/>
                  </a:lnSpc>
                </a:pPr>
                <a:endParaRPr/>
              </a:p>
            </p:txBody>
          </p:sp>
        </p:grpSp>
        <p:sp>
          <p:nvSpPr>
            <p:cNvPr id="43" name="TextBox 43"/>
            <p:cNvSpPr txBox="1"/>
            <p:nvPr/>
          </p:nvSpPr>
          <p:spPr>
            <a:xfrm>
              <a:off x="504971" y="268858"/>
              <a:ext cx="10156811" cy="1721756"/>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How young people are representing their communities and the tone of voice they </a:t>
              </a:r>
            </a:p>
            <a:p>
              <a:pPr algn="l">
                <a:lnSpc>
                  <a:spcPts val="3359"/>
                </a:lnSpc>
                <a:spcBef>
                  <a:spcPct val="0"/>
                </a:spcBef>
              </a:pPr>
              <a:r>
                <a:rPr lang="en-US" sz="2399" b="1">
                  <a:solidFill>
                    <a:srgbClr val="E5E5E3"/>
                  </a:solidFill>
                  <a:latin typeface="Poppins Bold"/>
                  <a:ea typeface="Poppins Bold"/>
                  <a:cs typeface="Poppins Bold"/>
                  <a:sym typeface="Poppins Bold"/>
                </a:rPr>
                <a:t>choose to use </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a:extLst>
            <a:ext uri="{FF2B5EF4-FFF2-40B4-BE49-F238E27FC236}">
              <a16:creationId xmlns:a16="http://schemas.microsoft.com/office/drawing/2014/main" id="{E874697F-44AA-739A-9BF0-1F5FEC495FC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2DC6073-C00B-231D-228F-4748C9FAB67A}"/>
              </a:ext>
            </a:extLst>
          </p:cNvPr>
          <p:cNvSpPr txBox="1"/>
          <p:nvPr/>
        </p:nvSpPr>
        <p:spPr>
          <a:xfrm>
            <a:off x="1749548" y="1048502"/>
            <a:ext cx="14785852" cy="1610538"/>
          </a:xfrm>
          <a:prstGeom prst="rect">
            <a:avLst/>
          </a:prstGeom>
        </p:spPr>
        <p:txBody>
          <a:bodyPr lIns="0" tIns="0" rIns="0" bIns="0" rtlCol="0" anchor="t">
            <a:spAutoFit/>
          </a:bodyPr>
          <a:lstStyle/>
          <a:p>
            <a:pPr algn="ctr">
              <a:lnSpc>
                <a:spcPts val="12051"/>
              </a:lnSpc>
            </a:pPr>
            <a:r>
              <a:rPr lang="en-US" sz="12173" b="1" spc="-535">
                <a:solidFill>
                  <a:srgbClr val="379F91"/>
                </a:solidFill>
                <a:latin typeface="FatFrank Heavy"/>
                <a:ea typeface="FatFrank Heavy"/>
                <a:cs typeface="FatFrank Heavy"/>
                <a:sym typeface="FatFrank Heavy"/>
              </a:rPr>
              <a:t>Climate  Justice  </a:t>
            </a:r>
          </a:p>
        </p:txBody>
      </p:sp>
      <p:sp>
        <p:nvSpPr>
          <p:cNvPr id="12" name="TextBox 12">
            <a:extLst>
              <a:ext uri="{FF2B5EF4-FFF2-40B4-BE49-F238E27FC236}">
                <a16:creationId xmlns:a16="http://schemas.microsoft.com/office/drawing/2014/main" id="{2BBB930A-D96B-580E-2958-BA70F473DA37}"/>
              </a:ext>
            </a:extLst>
          </p:cNvPr>
          <p:cNvSpPr txBox="1"/>
          <p:nvPr/>
        </p:nvSpPr>
        <p:spPr>
          <a:xfrm>
            <a:off x="9560109" y="3318551"/>
            <a:ext cx="8115300" cy="2209353"/>
          </a:xfrm>
          <a:prstGeom prst="rect">
            <a:avLst/>
          </a:prstGeom>
        </p:spPr>
        <p:txBody>
          <a:bodyPr lIns="50800" tIns="50800" rIns="50800" bIns="50800" rtlCol="0" anchor="ctr"/>
          <a:lstStyle/>
          <a:p>
            <a:pPr algn="ctr">
              <a:lnSpc>
                <a:spcPts val="3079"/>
              </a:lnSpc>
            </a:pPr>
            <a:endParaRPr/>
          </a:p>
        </p:txBody>
      </p:sp>
      <p:grpSp>
        <p:nvGrpSpPr>
          <p:cNvPr id="29" name="Group 29">
            <a:extLst>
              <a:ext uri="{FF2B5EF4-FFF2-40B4-BE49-F238E27FC236}">
                <a16:creationId xmlns:a16="http://schemas.microsoft.com/office/drawing/2014/main" id="{11551D85-B98A-84B6-07B6-446BC101BC06}"/>
              </a:ext>
            </a:extLst>
          </p:cNvPr>
          <p:cNvGrpSpPr/>
          <p:nvPr/>
        </p:nvGrpSpPr>
        <p:grpSpPr>
          <a:xfrm>
            <a:off x="1028700" y="8504039"/>
            <a:ext cx="8115300" cy="1067966"/>
            <a:chOff x="0" y="-192881"/>
            <a:chExt cx="10820400" cy="1423955"/>
          </a:xfrm>
        </p:grpSpPr>
        <p:sp>
          <p:nvSpPr>
            <p:cNvPr id="32" name="TextBox 32">
              <a:extLst>
                <a:ext uri="{FF2B5EF4-FFF2-40B4-BE49-F238E27FC236}">
                  <a16:creationId xmlns:a16="http://schemas.microsoft.com/office/drawing/2014/main" id="{A95FD3DC-9479-6BF5-75E1-034E7FA10E72}"/>
                </a:ext>
              </a:extLst>
            </p:cNvPr>
            <p:cNvSpPr txBox="1"/>
            <p:nvPr/>
          </p:nvSpPr>
          <p:spPr>
            <a:xfrm>
              <a:off x="0" y="-192881"/>
              <a:ext cx="10820400" cy="1423955"/>
            </a:xfrm>
            <a:prstGeom prst="rect">
              <a:avLst/>
            </a:prstGeom>
          </p:spPr>
          <p:txBody>
            <a:bodyPr lIns="50800" tIns="50800" rIns="50800" bIns="50800" rtlCol="0" anchor="ctr"/>
            <a:lstStyle/>
            <a:p>
              <a:pPr algn="ctr">
                <a:lnSpc>
                  <a:spcPts val="3079"/>
                </a:lnSpc>
              </a:pPr>
              <a:endParaRPr/>
            </a:p>
          </p:txBody>
        </p:sp>
        <p:sp>
          <p:nvSpPr>
            <p:cNvPr id="33" name="TextBox 33">
              <a:extLst>
                <a:ext uri="{FF2B5EF4-FFF2-40B4-BE49-F238E27FC236}">
                  <a16:creationId xmlns:a16="http://schemas.microsoft.com/office/drawing/2014/main" id="{7BC43D3B-2102-3F7C-8B09-FBC70EA6501D}"/>
                </a:ext>
              </a:extLst>
            </p:cNvPr>
            <p:cNvSpPr txBox="1"/>
            <p:nvPr/>
          </p:nvSpPr>
          <p:spPr>
            <a:xfrm>
              <a:off x="496895" y="310102"/>
              <a:ext cx="10156811" cy="559043"/>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A range of locations and themes</a:t>
              </a:r>
            </a:p>
          </p:txBody>
        </p:sp>
      </p:grpSp>
      <p:sp>
        <p:nvSpPr>
          <p:cNvPr id="38" name="TextBox 38">
            <a:extLst>
              <a:ext uri="{FF2B5EF4-FFF2-40B4-BE49-F238E27FC236}">
                <a16:creationId xmlns:a16="http://schemas.microsoft.com/office/drawing/2014/main" id="{4A218EB4-5037-3044-AD51-983EF2C69B21}"/>
              </a:ext>
            </a:extLst>
          </p:cNvPr>
          <p:cNvSpPr txBox="1"/>
          <p:nvPr/>
        </p:nvSpPr>
        <p:spPr>
          <a:xfrm>
            <a:off x="1401371" y="7394195"/>
            <a:ext cx="7617608" cy="855299"/>
          </a:xfrm>
          <a:prstGeom prst="rect">
            <a:avLst/>
          </a:prstGeom>
        </p:spPr>
        <p:txBody>
          <a:bodyPr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Anti-oppressive work that is not at the cot of another person’s freedom </a:t>
            </a:r>
          </a:p>
        </p:txBody>
      </p:sp>
      <p:sp>
        <p:nvSpPr>
          <p:cNvPr id="3" name="TextBox 2">
            <a:extLst>
              <a:ext uri="{FF2B5EF4-FFF2-40B4-BE49-F238E27FC236}">
                <a16:creationId xmlns:a16="http://schemas.microsoft.com/office/drawing/2014/main" id="{3AFC5D19-370E-0EB2-CD70-A6626F972DEA}"/>
              </a:ext>
            </a:extLst>
          </p:cNvPr>
          <p:cNvSpPr txBox="1"/>
          <p:nvPr/>
        </p:nvSpPr>
        <p:spPr>
          <a:xfrm>
            <a:off x="1244808" y="2659040"/>
            <a:ext cx="16048429" cy="6524863"/>
          </a:xfrm>
          <a:prstGeom prst="rect">
            <a:avLst/>
          </a:prstGeom>
          <a:noFill/>
        </p:spPr>
        <p:txBody>
          <a:bodyPr wrap="square" rtlCol="0">
            <a:spAutoFit/>
          </a:bodyPr>
          <a:lstStyle/>
          <a:p>
            <a:r>
              <a:rPr lang="en-US" sz="2000" b="1">
                <a:latin typeface="Poppins" panose="00000500000000000000" pitchFamily="2" charset="0"/>
                <a:cs typeface="Poppins" panose="00000500000000000000" pitchFamily="2" charset="0"/>
              </a:rPr>
              <a:t>This year we’re also backing Climate Justice</a:t>
            </a:r>
            <a:r>
              <a:rPr lang="en-US" sz="2000">
                <a:latin typeface="Poppins" panose="00000500000000000000" pitchFamily="2" charset="0"/>
                <a:cs typeface="Poppins" panose="00000500000000000000" pitchFamily="2" charset="0"/>
              </a:rPr>
              <a:t>.</a:t>
            </a:r>
          </a:p>
          <a:p>
            <a:endParaRPr lang="en-US" sz="2000">
              <a:latin typeface="Poppins" panose="00000500000000000000" pitchFamily="2" charset="0"/>
              <a:cs typeface="Poppins" panose="00000500000000000000" pitchFamily="2" charset="0"/>
            </a:endParaRPr>
          </a:p>
          <a:p>
            <a:r>
              <a:rPr lang="en-US" sz="2000" b="1">
                <a:latin typeface="Poppins" panose="00000500000000000000" pitchFamily="2" charset="0"/>
                <a:cs typeface="Poppins" panose="00000500000000000000" pitchFamily="2" charset="0"/>
              </a:rPr>
              <a:t>13</a:t>
            </a:r>
            <a:r>
              <a:rPr lang="en-US" sz="2000">
                <a:latin typeface="Poppins" panose="00000500000000000000" pitchFamily="2" charset="0"/>
                <a:cs typeface="Poppins" panose="00000500000000000000" pitchFamily="2" charset="0"/>
              </a:rPr>
              <a:t> of our grants will be reserved for work on climate justice. For Challenge and Change we define Climate justice as:</a:t>
            </a:r>
          </a:p>
          <a:p>
            <a:endParaRPr lang="en-US" sz="2000">
              <a:latin typeface="Poppins" panose="00000500000000000000" pitchFamily="2" charset="0"/>
              <a:cs typeface="Poppins" panose="00000500000000000000" pitchFamily="2" charset="0"/>
            </a:endParaRPr>
          </a:p>
          <a:p>
            <a:pPr fontAlgn="base"/>
            <a:r>
              <a:rPr lang="en-GB" sz="2000">
                <a:latin typeface="Poppins" panose="00000500000000000000" pitchFamily="2" charset="0"/>
                <a:cs typeface="Poppins" panose="00000500000000000000" pitchFamily="2" charset="0"/>
              </a:rPr>
              <a:t>Climate justice means repairing the unequal harm caused by climate change — especially for communities who are most affected but least responsible. It’s about </a:t>
            </a:r>
            <a:r>
              <a:rPr lang="en-GB" sz="2000" b="1">
                <a:latin typeface="Poppins" panose="00000500000000000000" pitchFamily="2" charset="0"/>
                <a:cs typeface="Poppins" panose="00000500000000000000" pitchFamily="2" charset="0"/>
              </a:rPr>
              <a:t>ensuring everyone has clean air, access to green spaces, healthy food, space to heal and a voice in shaping their future.</a:t>
            </a:r>
            <a:br>
              <a:rPr lang="en-GB" sz="2000">
                <a:latin typeface="Poppins" panose="00000500000000000000" pitchFamily="2" charset="0"/>
                <a:cs typeface="Poppins" panose="00000500000000000000" pitchFamily="2" charset="0"/>
              </a:rPr>
            </a:br>
            <a:br>
              <a:rPr lang="en-GB" sz="2000">
                <a:latin typeface="Poppins" panose="00000500000000000000" pitchFamily="2" charset="0"/>
                <a:cs typeface="Poppins" panose="00000500000000000000" pitchFamily="2" charset="0"/>
              </a:rPr>
            </a:br>
            <a:r>
              <a:rPr lang="en-GB" sz="2000">
                <a:latin typeface="Poppins" panose="00000500000000000000" pitchFamily="2" charset="0"/>
                <a:cs typeface="Poppins" panose="00000500000000000000" pitchFamily="2" charset="0"/>
              </a:rPr>
              <a:t>Climate justice recognizes that </a:t>
            </a:r>
            <a:r>
              <a:rPr lang="en-GB" sz="2000" b="1">
                <a:latin typeface="Poppins" panose="00000500000000000000" pitchFamily="2" charset="0"/>
                <a:cs typeface="Poppins" panose="00000500000000000000" pitchFamily="2" charset="0"/>
              </a:rPr>
              <a:t>solutions must be community-led and culturally rooted — not one-size-fits-all.</a:t>
            </a:r>
            <a:r>
              <a:rPr lang="en-GB" sz="2000">
                <a:latin typeface="Poppins" panose="00000500000000000000" pitchFamily="2" charset="0"/>
                <a:cs typeface="Poppins" panose="00000500000000000000" pitchFamily="2" charset="0"/>
              </a:rPr>
              <a:t> It’s about </a:t>
            </a:r>
            <a:r>
              <a:rPr lang="en-GB" sz="2000" b="1">
                <a:latin typeface="Poppins" panose="00000500000000000000" pitchFamily="2" charset="0"/>
                <a:cs typeface="Poppins" panose="00000500000000000000" pitchFamily="2" charset="0"/>
              </a:rPr>
              <a:t>land justice, food justice, and the right to nature, especially for those historically excluded or harmed.</a:t>
            </a:r>
            <a:br>
              <a:rPr lang="en-GB" sz="2000">
                <a:latin typeface="Poppins" panose="00000500000000000000" pitchFamily="2" charset="0"/>
                <a:cs typeface="Poppins" panose="00000500000000000000" pitchFamily="2" charset="0"/>
              </a:rPr>
            </a:br>
            <a:r>
              <a:rPr lang="en-GB" sz="2000">
                <a:latin typeface="Poppins" panose="00000500000000000000" pitchFamily="2" charset="0"/>
                <a:cs typeface="Poppins" panose="00000500000000000000" pitchFamily="2" charset="0"/>
              </a:rPr>
              <a:t> </a:t>
            </a:r>
          </a:p>
          <a:p>
            <a:pPr fontAlgn="base"/>
            <a:r>
              <a:rPr lang="en-GB" sz="2000">
                <a:latin typeface="Poppins" panose="00000500000000000000" pitchFamily="2" charset="0"/>
                <a:cs typeface="Poppins" panose="00000500000000000000" pitchFamily="2" charset="0"/>
              </a:rPr>
              <a:t>Examples of climate justice in action: </a:t>
            </a:r>
          </a:p>
          <a:p>
            <a:pPr marL="342900" indent="-342900" fontAlgn="base">
              <a:buFont typeface="Wingdings" panose="05000000000000000000" pitchFamily="2" charset="2"/>
              <a:buChar char="v"/>
            </a:pPr>
            <a:r>
              <a:rPr lang="en-GB" sz="2000">
                <a:latin typeface="Poppins" panose="00000500000000000000" pitchFamily="2" charset="0"/>
                <a:cs typeface="Poppins" panose="00000500000000000000" pitchFamily="2" charset="0"/>
              </a:rPr>
              <a:t>Campaigning for clean air in polluted </a:t>
            </a:r>
            <a:r>
              <a:rPr lang="en-GB" sz="2000" err="1">
                <a:latin typeface="Poppins" panose="00000500000000000000" pitchFamily="2" charset="0"/>
                <a:cs typeface="Poppins" panose="00000500000000000000" pitchFamily="2" charset="0"/>
              </a:rPr>
              <a:t>neighborhoods</a:t>
            </a:r>
            <a:r>
              <a:rPr lang="en-GB" sz="2000">
                <a:latin typeface="Poppins" panose="00000500000000000000" pitchFamily="2" charset="0"/>
                <a:cs typeface="Poppins" panose="00000500000000000000" pitchFamily="2" charset="0"/>
              </a:rPr>
              <a:t> </a:t>
            </a:r>
          </a:p>
          <a:p>
            <a:pPr marL="342900" indent="-342900" fontAlgn="base">
              <a:buFont typeface="Wingdings" panose="05000000000000000000" pitchFamily="2" charset="2"/>
              <a:buChar char="v"/>
            </a:pPr>
            <a:r>
              <a:rPr lang="en-GB" sz="2000">
                <a:latin typeface="Poppins" panose="00000500000000000000" pitchFamily="2" charset="0"/>
                <a:cs typeface="Poppins" panose="00000500000000000000" pitchFamily="2" charset="0"/>
              </a:rPr>
              <a:t>Protecting and reclaiming public land for community use </a:t>
            </a:r>
          </a:p>
          <a:p>
            <a:pPr marL="342900" indent="-342900" fontAlgn="base">
              <a:buFont typeface="Wingdings" panose="05000000000000000000" pitchFamily="2" charset="2"/>
              <a:buChar char="v"/>
            </a:pPr>
            <a:r>
              <a:rPr lang="en-GB" sz="2000">
                <a:latin typeface="Poppins" panose="00000500000000000000" pitchFamily="2" charset="0"/>
                <a:cs typeface="Poppins" panose="00000500000000000000" pitchFamily="2" charset="0"/>
              </a:rPr>
              <a:t>Supporting Indigenous and local food systems (ways of farming and cooking that existed before colonisation of land) </a:t>
            </a:r>
          </a:p>
          <a:p>
            <a:pPr marL="342900" indent="-342900" fontAlgn="base">
              <a:buFont typeface="Wingdings" panose="05000000000000000000" pitchFamily="2" charset="2"/>
              <a:buChar char="v"/>
            </a:pPr>
            <a:r>
              <a:rPr lang="en-GB" sz="2000">
                <a:latin typeface="Poppins" panose="00000500000000000000" pitchFamily="2" charset="0"/>
                <a:cs typeface="Poppins" panose="00000500000000000000" pitchFamily="2" charset="0"/>
              </a:rPr>
              <a:t>Taking young people from urban cities on trips to connect with land and culture </a:t>
            </a:r>
          </a:p>
          <a:p>
            <a:pPr marL="342900" indent="-342900" fontAlgn="base">
              <a:buFont typeface="Wingdings" panose="05000000000000000000" pitchFamily="2" charset="2"/>
              <a:buChar char="v"/>
            </a:pPr>
            <a:r>
              <a:rPr lang="en-GB" sz="2000">
                <a:latin typeface="Poppins" panose="00000500000000000000" pitchFamily="2" charset="0"/>
                <a:cs typeface="Poppins" panose="00000500000000000000" pitchFamily="2" charset="0"/>
              </a:rPr>
              <a:t>Creating space for frontline communities to lead climate solutions </a:t>
            </a:r>
          </a:p>
          <a:p>
            <a:pPr marL="342900" indent="-342900" fontAlgn="base">
              <a:buFont typeface="Wingdings" panose="05000000000000000000" pitchFamily="2" charset="2"/>
              <a:buChar char="v"/>
            </a:pPr>
            <a:r>
              <a:rPr lang="en-GB" sz="2000">
                <a:latin typeface="Poppins" panose="00000500000000000000" pitchFamily="2" charset="0"/>
                <a:cs typeface="Poppins" panose="00000500000000000000" pitchFamily="2" charset="0"/>
              </a:rPr>
              <a:t>Educating others to challenge harmful systems and mindsets </a:t>
            </a:r>
          </a:p>
          <a:p>
            <a:pPr fontAlgn="base"/>
            <a:br>
              <a:rPr lang="en-GB" sz="2000" b="1">
                <a:latin typeface="Poppins" panose="00000500000000000000" pitchFamily="2" charset="0"/>
                <a:cs typeface="Poppins" panose="00000500000000000000" pitchFamily="2" charset="0"/>
              </a:rPr>
            </a:br>
            <a:r>
              <a:rPr lang="en-GB" sz="2000" b="1">
                <a:latin typeface="Poppins" panose="00000500000000000000" pitchFamily="2" charset="0"/>
                <a:cs typeface="Poppins" panose="00000500000000000000" pitchFamily="2" charset="0"/>
              </a:rPr>
              <a:t>Climate justice is not just environmental — it’s social, cultural, and deeply human</a:t>
            </a:r>
            <a:r>
              <a:rPr lang="en-GB" sz="2000">
                <a:latin typeface="Poppins" panose="00000500000000000000" pitchFamily="2" charset="0"/>
                <a:cs typeface="Poppins" panose="00000500000000000000" pitchFamily="2" charset="0"/>
              </a:rPr>
              <a:t>.</a:t>
            </a:r>
          </a:p>
          <a:p>
            <a:endParaRPr lang="en-GB" sz="1600"/>
          </a:p>
        </p:txBody>
      </p:sp>
    </p:spTree>
    <p:extLst>
      <p:ext uri="{BB962C8B-B14F-4D97-AF65-F5344CB8AC3E}">
        <p14:creationId xmlns:p14="http://schemas.microsoft.com/office/powerpoint/2010/main" val="185675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1026596" y="3819004"/>
            <a:ext cx="5143521" cy="5574455"/>
            <a:chOff x="0" y="0"/>
            <a:chExt cx="1354672" cy="1468169"/>
          </a:xfrm>
        </p:grpSpPr>
        <p:sp>
          <p:nvSpPr>
            <p:cNvPr id="3" name="Freeform 3"/>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4" name="TextBox 4"/>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6571188" y="3819004"/>
            <a:ext cx="5143521" cy="5574455"/>
            <a:chOff x="0" y="0"/>
            <a:chExt cx="1354672" cy="1468169"/>
          </a:xfrm>
        </p:grpSpPr>
        <p:sp>
          <p:nvSpPr>
            <p:cNvPr id="6" name="Freeform 6"/>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7" name="TextBox 7"/>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12115779" y="3816715"/>
            <a:ext cx="5143521" cy="5574455"/>
            <a:chOff x="0" y="0"/>
            <a:chExt cx="1354672" cy="1468169"/>
          </a:xfrm>
        </p:grpSpPr>
        <p:sp>
          <p:nvSpPr>
            <p:cNvPr id="9" name="Freeform 9"/>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10" name="TextBox 10"/>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sp>
        <p:nvSpPr>
          <p:cNvPr id="11" name="TextBox 11"/>
          <p:cNvSpPr txBox="1"/>
          <p:nvPr/>
        </p:nvSpPr>
        <p:spPr>
          <a:xfrm>
            <a:off x="1028700" y="1419225"/>
            <a:ext cx="15265101" cy="1459094"/>
          </a:xfrm>
          <a:prstGeom prst="rect">
            <a:avLst/>
          </a:prstGeom>
        </p:spPr>
        <p:txBody>
          <a:bodyPr lIns="0" tIns="0" rIns="0" bIns="0" rtlCol="0" anchor="t">
            <a:spAutoFit/>
          </a:bodyPr>
          <a:lstStyle/>
          <a:p>
            <a:pPr algn="l">
              <a:lnSpc>
                <a:spcPts val="10469"/>
              </a:lnSpc>
            </a:pPr>
            <a:r>
              <a:rPr lang="en-US" sz="12173" b="1">
                <a:solidFill>
                  <a:srgbClr val="E5E5E3"/>
                </a:solidFill>
                <a:latin typeface="FatFrank Heavy"/>
                <a:ea typeface="FatFrank Heavy"/>
                <a:cs typeface="FatFrank Heavy"/>
                <a:sym typeface="FatFrank Heavy"/>
              </a:rPr>
              <a:t>Who is C&amp;C </a:t>
            </a:r>
            <a:r>
              <a:rPr lang="en-US" sz="12173" b="1">
                <a:solidFill>
                  <a:srgbClr val="A08FC4"/>
                </a:solidFill>
                <a:latin typeface="FatFrank Heavy"/>
                <a:ea typeface="FatFrank Heavy"/>
                <a:cs typeface="FatFrank Heavy"/>
                <a:sym typeface="FatFrank Heavy"/>
              </a:rPr>
              <a:t>not</a:t>
            </a:r>
            <a:r>
              <a:rPr lang="en-US" sz="12173" b="1">
                <a:solidFill>
                  <a:srgbClr val="E5E5E3"/>
                </a:solidFill>
                <a:latin typeface="FatFrank Heavy"/>
                <a:ea typeface="FatFrank Heavy"/>
                <a:cs typeface="FatFrank Heavy"/>
                <a:sym typeface="FatFrank Heavy"/>
              </a:rPr>
              <a:t> for?</a:t>
            </a:r>
          </a:p>
        </p:txBody>
      </p:sp>
      <p:sp>
        <p:nvSpPr>
          <p:cNvPr id="12" name="TextBox 12"/>
          <p:cNvSpPr txBox="1"/>
          <p:nvPr/>
        </p:nvSpPr>
        <p:spPr>
          <a:xfrm>
            <a:off x="1028700" y="2802119"/>
            <a:ext cx="3992463" cy="516891"/>
          </a:xfrm>
          <a:prstGeom prst="rect">
            <a:avLst/>
          </a:prstGeom>
        </p:spPr>
        <p:txBody>
          <a:bodyPr lIns="0" tIns="0" rIns="0" bIns="0" rtlCol="0" anchor="t">
            <a:spAutoFit/>
          </a:bodyPr>
          <a:lstStyle/>
          <a:p>
            <a:pPr algn="ctr">
              <a:lnSpc>
                <a:spcPts val="4059"/>
              </a:lnSpc>
              <a:spcBef>
                <a:spcPct val="0"/>
              </a:spcBef>
            </a:pPr>
            <a:r>
              <a:rPr lang="en-US" sz="2899" b="1" spc="-208">
                <a:solidFill>
                  <a:srgbClr val="E5E5E3"/>
                </a:solidFill>
                <a:latin typeface="Poppins Bold"/>
                <a:ea typeface="Poppins Bold"/>
                <a:cs typeface="Poppins Bold"/>
                <a:sym typeface="Poppins Bold"/>
              </a:rPr>
              <a:t>Exclusions (not eligible): </a:t>
            </a:r>
          </a:p>
        </p:txBody>
      </p:sp>
      <p:sp>
        <p:nvSpPr>
          <p:cNvPr id="13" name="TextBox 13"/>
          <p:cNvSpPr txBox="1"/>
          <p:nvPr/>
        </p:nvSpPr>
        <p:spPr>
          <a:xfrm>
            <a:off x="1302413" y="6409112"/>
            <a:ext cx="4757081" cy="2344420"/>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Non youth led organisations</a:t>
            </a:r>
            <a:r>
              <a:rPr lang="en-US" sz="2199">
                <a:solidFill>
                  <a:srgbClr val="000000"/>
                </a:solidFill>
                <a:latin typeface="Poppins"/>
                <a:ea typeface="Poppins"/>
                <a:cs typeface="Poppins"/>
                <a:sym typeface="Poppins"/>
              </a:rPr>
              <a:t> (for this programme, organisations run by those aged 26 and over)</a:t>
            </a:r>
          </a:p>
          <a:p>
            <a:pPr algn="l">
              <a:lnSpc>
                <a:spcPts val="3079"/>
              </a:lnSpc>
              <a:spcBef>
                <a:spcPct val="0"/>
              </a:spcBef>
            </a:pPr>
            <a:r>
              <a:rPr lang="en-US" sz="2199">
                <a:solidFill>
                  <a:srgbClr val="000000"/>
                </a:solidFill>
                <a:latin typeface="Poppins"/>
                <a:ea typeface="Poppins"/>
                <a:cs typeface="Poppins"/>
                <a:sym typeface="Poppins"/>
              </a:rPr>
              <a:t>that want to launch work on behalf of a young person or group of young people.  </a:t>
            </a:r>
          </a:p>
        </p:txBody>
      </p:sp>
      <p:sp>
        <p:nvSpPr>
          <p:cNvPr id="14" name="TextBox 14"/>
          <p:cNvSpPr txBox="1"/>
          <p:nvPr/>
        </p:nvSpPr>
        <p:spPr>
          <a:xfrm>
            <a:off x="6848057" y="6409112"/>
            <a:ext cx="4591887" cy="1953895"/>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One-off pieces of work</a:t>
            </a:r>
            <a:r>
              <a:rPr lang="en-US" sz="2199">
                <a:solidFill>
                  <a:srgbClr val="000000"/>
                </a:solidFill>
                <a:latin typeface="Poppins"/>
                <a:ea typeface="Poppins"/>
                <a:cs typeface="Poppins"/>
                <a:sym typeface="Poppins"/>
              </a:rPr>
              <a:t> (e.g. an art installation) </a:t>
            </a:r>
            <a:r>
              <a:rPr lang="en-US" sz="2199" b="1">
                <a:solidFill>
                  <a:srgbClr val="000000"/>
                </a:solidFill>
                <a:latin typeface="Poppins Bold"/>
                <a:ea typeface="Poppins Bold"/>
                <a:cs typeface="Poppins Bold"/>
                <a:sym typeface="Poppins Bold"/>
              </a:rPr>
              <a:t>that are unlikely to lead to longer term change</a:t>
            </a:r>
            <a:r>
              <a:rPr lang="en-US" sz="2199">
                <a:solidFill>
                  <a:srgbClr val="000000"/>
                </a:solidFill>
                <a:latin typeface="Poppins"/>
                <a:ea typeface="Poppins"/>
                <a:cs typeface="Poppins"/>
                <a:sym typeface="Poppins"/>
              </a:rPr>
              <a:t> or where there is no intention to continue the work further. </a:t>
            </a:r>
          </a:p>
        </p:txBody>
      </p:sp>
      <p:sp>
        <p:nvSpPr>
          <p:cNvPr id="15" name="TextBox 15"/>
          <p:cNvSpPr txBox="1"/>
          <p:nvPr/>
        </p:nvSpPr>
        <p:spPr>
          <a:xfrm>
            <a:off x="12429083" y="6409112"/>
            <a:ext cx="4591887" cy="1172845"/>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Young people who have never been involved or done any form of prior social justice work</a:t>
            </a:r>
            <a:r>
              <a:rPr lang="en-US" sz="2199">
                <a:solidFill>
                  <a:srgbClr val="000000"/>
                </a:solidFill>
                <a:latin typeface="Poppins"/>
                <a:ea typeface="Poppins"/>
                <a:cs typeface="Poppins"/>
                <a:sym typeface="Poppins"/>
              </a:rPr>
              <a:t>. </a:t>
            </a:r>
          </a:p>
        </p:txBody>
      </p:sp>
      <p:sp>
        <p:nvSpPr>
          <p:cNvPr id="16" name="TextBox 16"/>
          <p:cNvSpPr txBox="1"/>
          <p:nvPr/>
        </p:nvSpPr>
        <p:spPr>
          <a:xfrm>
            <a:off x="1302413"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01</a:t>
            </a:r>
          </a:p>
        </p:txBody>
      </p:sp>
      <p:sp>
        <p:nvSpPr>
          <p:cNvPr id="17" name="TextBox 17"/>
          <p:cNvSpPr txBox="1"/>
          <p:nvPr/>
        </p:nvSpPr>
        <p:spPr>
          <a:xfrm>
            <a:off x="6888985"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02</a:t>
            </a:r>
          </a:p>
        </p:txBody>
      </p:sp>
      <p:sp>
        <p:nvSpPr>
          <p:cNvPr id="18" name="TextBox 18"/>
          <p:cNvSpPr txBox="1"/>
          <p:nvPr/>
        </p:nvSpPr>
        <p:spPr>
          <a:xfrm>
            <a:off x="12429083"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grpSp>
        <p:nvGrpSpPr>
          <p:cNvPr id="2" name="Group 2"/>
          <p:cNvGrpSpPr/>
          <p:nvPr/>
        </p:nvGrpSpPr>
        <p:grpSpPr>
          <a:xfrm>
            <a:off x="1026596" y="3819004"/>
            <a:ext cx="5143521" cy="5574455"/>
            <a:chOff x="0" y="0"/>
            <a:chExt cx="1354672" cy="1468169"/>
          </a:xfrm>
        </p:grpSpPr>
        <p:sp>
          <p:nvSpPr>
            <p:cNvPr id="3" name="Freeform 3"/>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4" name="TextBox 4"/>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6571188" y="3819004"/>
            <a:ext cx="5143521" cy="5574455"/>
            <a:chOff x="0" y="0"/>
            <a:chExt cx="1354672" cy="1468169"/>
          </a:xfrm>
        </p:grpSpPr>
        <p:sp>
          <p:nvSpPr>
            <p:cNvPr id="6" name="Freeform 6"/>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7" name="TextBox 7"/>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12115779" y="3816715"/>
            <a:ext cx="5143521" cy="5574455"/>
            <a:chOff x="0" y="0"/>
            <a:chExt cx="1354672" cy="1468169"/>
          </a:xfrm>
        </p:grpSpPr>
        <p:sp>
          <p:nvSpPr>
            <p:cNvPr id="9" name="Freeform 9"/>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10" name="TextBox 10"/>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sp>
        <p:nvSpPr>
          <p:cNvPr id="11" name="TextBox 11"/>
          <p:cNvSpPr txBox="1"/>
          <p:nvPr/>
        </p:nvSpPr>
        <p:spPr>
          <a:xfrm>
            <a:off x="1028700" y="1419225"/>
            <a:ext cx="15265101" cy="1459094"/>
          </a:xfrm>
          <a:prstGeom prst="rect">
            <a:avLst/>
          </a:prstGeom>
        </p:spPr>
        <p:txBody>
          <a:bodyPr lIns="0" tIns="0" rIns="0" bIns="0" rtlCol="0" anchor="t">
            <a:spAutoFit/>
          </a:bodyPr>
          <a:lstStyle/>
          <a:p>
            <a:pPr algn="l">
              <a:lnSpc>
                <a:spcPts val="10469"/>
              </a:lnSpc>
            </a:pPr>
            <a:r>
              <a:rPr lang="en-US" sz="12173" b="1">
                <a:solidFill>
                  <a:srgbClr val="E5E5E3"/>
                </a:solidFill>
                <a:latin typeface="FatFrank Heavy"/>
                <a:ea typeface="FatFrank Heavy"/>
                <a:cs typeface="FatFrank Heavy"/>
                <a:sym typeface="FatFrank Heavy"/>
              </a:rPr>
              <a:t>Who is C&amp;C </a:t>
            </a:r>
            <a:r>
              <a:rPr lang="en-US" sz="12173" b="1">
                <a:solidFill>
                  <a:srgbClr val="A08FC4"/>
                </a:solidFill>
                <a:latin typeface="FatFrank Heavy"/>
                <a:ea typeface="FatFrank Heavy"/>
                <a:cs typeface="FatFrank Heavy"/>
                <a:sym typeface="FatFrank Heavy"/>
              </a:rPr>
              <a:t>not</a:t>
            </a:r>
            <a:r>
              <a:rPr lang="en-US" sz="12173" b="1">
                <a:solidFill>
                  <a:srgbClr val="E5E5E3"/>
                </a:solidFill>
                <a:latin typeface="FatFrank Heavy"/>
                <a:ea typeface="FatFrank Heavy"/>
                <a:cs typeface="FatFrank Heavy"/>
                <a:sym typeface="FatFrank Heavy"/>
              </a:rPr>
              <a:t> for?</a:t>
            </a:r>
          </a:p>
        </p:txBody>
      </p:sp>
      <p:sp>
        <p:nvSpPr>
          <p:cNvPr id="12" name="TextBox 12"/>
          <p:cNvSpPr txBox="1"/>
          <p:nvPr/>
        </p:nvSpPr>
        <p:spPr>
          <a:xfrm>
            <a:off x="1028700" y="2802119"/>
            <a:ext cx="3992463" cy="516891"/>
          </a:xfrm>
          <a:prstGeom prst="rect">
            <a:avLst/>
          </a:prstGeom>
        </p:spPr>
        <p:txBody>
          <a:bodyPr lIns="0" tIns="0" rIns="0" bIns="0" rtlCol="0" anchor="t">
            <a:spAutoFit/>
          </a:bodyPr>
          <a:lstStyle/>
          <a:p>
            <a:pPr algn="ctr">
              <a:lnSpc>
                <a:spcPts val="4059"/>
              </a:lnSpc>
              <a:spcBef>
                <a:spcPct val="0"/>
              </a:spcBef>
            </a:pPr>
            <a:r>
              <a:rPr lang="en-US" sz="2899" b="1" spc="-208">
                <a:solidFill>
                  <a:srgbClr val="E5E5E3"/>
                </a:solidFill>
                <a:latin typeface="Poppins Bold"/>
                <a:ea typeface="Poppins Bold"/>
                <a:cs typeface="Poppins Bold"/>
                <a:sym typeface="Poppins Bold"/>
              </a:rPr>
              <a:t>Exclusions (not eligible): </a:t>
            </a:r>
          </a:p>
        </p:txBody>
      </p:sp>
      <p:sp>
        <p:nvSpPr>
          <p:cNvPr id="13" name="TextBox 13"/>
          <p:cNvSpPr txBox="1"/>
          <p:nvPr/>
        </p:nvSpPr>
        <p:spPr>
          <a:xfrm>
            <a:off x="1302413" y="6409112"/>
            <a:ext cx="4592500" cy="2344420"/>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Young people that are established in their changemaking work</a:t>
            </a:r>
            <a:r>
              <a:rPr lang="en-US" sz="2199">
                <a:solidFill>
                  <a:srgbClr val="000000"/>
                </a:solidFill>
                <a:latin typeface="Poppins"/>
                <a:ea typeface="Poppins"/>
                <a:cs typeface="Poppins"/>
                <a:sym typeface="Poppins"/>
              </a:rPr>
              <a:t>, e.g. already have received £10,000 or more in grant funding, and could access Blagrave’s other funding.</a:t>
            </a:r>
          </a:p>
        </p:txBody>
      </p:sp>
      <p:sp>
        <p:nvSpPr>
          <p:cNvPr id="14" name="TextBox 14"/>
          <p:cNvSpPr txBox="1"/>
          <p:nvPr/>
        </p:nvSpPr>
        <p:spPr>
          <a:xfrm>
            <a:off x="6848057" y="6409112"/>
            <a:ext cx="4591887" cy="1563370"/>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Young people wanting to set up a business, which has a social purpose component alongside it but is not its core focus</a:t>
            </a:r>
            <a:r>
              <a:rPr lang="en-US" sz="2199">
                <a:solidFill>
                  <a:srgbClr val="000000"/>
                </a:solidFill>
                <a:latin typeface="Poppins"/>
                <a:ea typeface="Poppins"/>
                <a:cs typeface="Poppins"/>
                <a:sym typeface="Poppins"/>
              </a:rPr>
              <a:t>.</a:t>
            </a:r>
          </a:p>
        </p:txBody>
      </p:sp>
      <p:sp>
        <p:nvSpPr>
          <p:cNvPr id="15" name="TextBox 15"/>
          <p:cNvSpPr txBox="1"/>
          <p:nvPr/>
        </p:nvSpPr>
        <p:spPr>
          <a:xfrm>
            <a:off x="12429083" y="6409112"/>
            <a:ext cx="4591887" cy="1172845"/>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People who are looking for loan repayments, living costs or to pay for education or courses</a:t>
            </a:r>
            <a:r>
              <a:rPr lang="en-US" sz="2199">
                <a:solidFill>
                  <a:srgbClr val="000000"/>
                </a:solidFill>
                <a:latin typeface="Poppins"/>
                <a:ea typeface="Poppins"/>
                <a:cs typeface="Poppins"/>
                <a:sym typeface="Poppins"/>
              </a:rPr>
              <a:t>. </a:t>
            </a:r>
          </a:p>
        </p:txBody>
      </p:sp>
      <p:sp>
        <p:nvSpPr>
          <p:cNvPr id="16" name="TextBox 16"/>
          <p:cNvSpPr txBox="1"/>
          <p:nvPr/>
        </p:nvSpPr>
        <p:spPr>
          <a:xfrm>
            <a:off x="1302413"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04</a:t>
            </a:r>
          </a:p>
        </p:txBody>
      </p:sp>
      <p:sp>
        <p:nvSpPr>
          <p:cNvPr id="17" name="TextBox 17"/>
          <p:cNvSpPr txBox="1"/>
          <p:nvPr/>
        </p:nvSpPr>
        <p:spPr>
          <a:xfrm>
            <a:off x="6888985"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05</a:t>
            </a:r>
          </a:p>
        </p:txBody>
      </p:sp>
      <p:sp>
        <p:nvSpPr>
          <p:cNvPr id="18" name="TextBox 18"/>
          <p:cNvSpPr txBox="1"/>
          <p:nvPr/>
        </p:nvSpPr>
        <p:spPr>
          <a:xfrm>
            <a:off x="12429083"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a:extLst>
            <a:ext uri="{FF2B5EF4-FFF2-40B4-BE49-F238E27FC236}">
              <a16:creationId xmlns:a16="http://schemas.microsoft.com/office/drawing/2014/main" id="{DA6D8D3F-F8C2-E483-AA93-7FD4FD91C663}"/>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F0F44568-9403-73D2-D756-9C5E01AFA7AD}"/>
              </a:ext>
            </a:extLst>
          </p:cNvPr>
          <p:cNvGrpSpPr/>
          <p:nvPr/>
        </p:nvGrpSpPr>
        <p:grpSpPr>
          <a:xfrm>
            <a:off x="6571188" y="3819004"/>
            <a:ext cx="5143521" cy="5574455"/>
            <a:chOff x="0" y="0"/>
            <a:chExt cx="1354672" cy="1468169"/>
          </a:xfrm>
        </p:grpSpPr>
        <p:sp>
          <p:nvSpPr>
            <p:cNvPr id="6" name="Freeform 6">
              <a:extLst>
                <a:ext uri="{FF2B5EF4-FFF2-40B4-BE49-F238E27FC236}">
                  <a16:creationId xmlns:a16="http://schemas.microsoft.com/office/drawing/2014/main" id="{B34DD461-C4A2-CED0-E5F4-D984ADE0684A}"/>
                </a:ext>
              </a:extLst>
            </p:cNvPr>
            <p:cNvSpPr/>
            <p:nvPr/>
          </p:nvSpPr>
          <p:spPr>
            <a:xfrm>
              <a:off x="0" y="0"/>
              <a:ext cx="1354672" cy="1468169"/>
            </a:xfrm>
            <a:custGeom>
              <a:avLst/>
              <a:gdLst/>
              <a:ahLst/>
              <a:cxnLst/>
              <a:rect l="l" t="t" r="r" b="b"/>
              <a:pathLst>
                <a:path w="1354672" h="1468169">
                  <a:moveTo>
                    <a:pt x="76764" y="0"/>
                  </a:moveTo>
                  <a:lnTo>
                    <a:pt x="1277908" y="0"/>
                  </a:lnTo>
                  <a:cubicBezTo>
                    <a:pt x="1320304" y="0"/>
                    <a:pt x="1354672" y="34368"/>
                    <a:pt x="1354672" y="76764"/>
                  </a:cubicBezTo>
                  <a:lnTo>
                    <a:pt x="1354672" y="1391405"/>
                  </a:lnTo>
                  <a:cubicBezTo>
                    <a:pt x="1354672" y="1433801"/>
                    <a:pt x="1320304" y="1468169"/>
                    <a:pt x="1277908" y="1468169"/>
                  </a:cubicBezTo>
                  <a:lnTo>
                    <a:pt x="76764" y="1468169"/>
                  </a:lnTo>
                  <a:cubicBezTo>
                    <a:pt x="34368" y="1468169"/>
                    <a:pt x="0" y="1433801"/>
                    <a:pt x="0" y="1391405"/>
                  </a:cubicBezTo>
                  <a:lnTo>
                    <a:pt x="0" y="76764"/>
                  </a:lnTo>
                  <a:cubicBezTo>
                    <a:pt x="0" y="34368"/>
                    <a:pt x="34368" y="0"/>
                    <a:pt x="76764" y="0"/>
                  </a:cubicBezTo>
                  <a:close/>
                </a:path>
              </a:pathLst>
            </a:custGeom>
            <a:solidFill>
              <a:srgbClr val="F2F2F2"/>
            </a:solidFill>
          </p:spPr>
          <p:txBody>
            <a:bodyPr/>
            <a:lstStyle/>
            <a:p>
              <a:endParaRPr lang="en-US"/>
            </a:p>
          </p:txBody>
        </p:sp>
        <p:sp>
          <p:nvSpPr>
            <p:cNvPr id="7" name="TextBox 7">
              <a:extLst>
                <a:ext uri="{FF2B5EF4-FFF2-40B4-BE49-F238E27FC236}">
                  <a16:creationId xmlns:a16="http://schemas.microsoft.com/office/drawing/2014/main" id="{E0BADCE0-DA63-0DFF-7BB8-3A8F6446D489}"/>
                </a:ext>
              </a:extLst>
            </p:cNvPr>
            <p:cNvSpPr txBox="1"/>
            <p:nvPr/>
          </p:nvSpPr>
          <p:spPr>
            <a:xfrm>
              <a:off x="0" y="-38100"/>
              <a:ext cx="1354672" cy="1506269"/>
            </a:xfrm>
            <a:prstGeom prst="rect">
              <a:avLst/>
            </a:prstGeom>
          </p:spPr>
          <p:txBody>
            <a:bodyPr lIns="50800" tIns="50800" rIns="50800" bIns="50800" rtlCol="0" anchor="ctr"/>
            <a:lstStyle/>
            <a:p>
              <a:pPr algn="ctr">
                <a:lnSpc>
                  <a:spcPts val="3079"/>
                </a:lnSpc>
              </a:pPr>
              <a:endParaRPr/>
            </a:p>
          </p:txBody>
        </p:sp>
      </p:grpSp>
      <p:sp>
        <p:nvSpPr>
          <p:cNvPr id="11" name="TextBox 11">
            <a:extLst>
              <a:ext uri="{FF2B5EF4-FFF2-40B4-BE49-F238E27FC236}">
                <a16:creationId xmlns:a16="http://schemas.microsoft.com/office/drawing/2014/main" id="{D8CD4D0F-0C2A-380E-80F2-9A4EEC2E1D0B}"/>
              </a:ext>
            </a:extLst>
          </p:cNvPr>
          <p:cNvSpPr txBox="1"/>
          <p:nvPr/>
        </p:nvSpPr>
        <p:spPr>
          <a:xfrm>
            <a:off x="1028700" y="1419225"/>
            <a:ext cx="15265101" cy="1459094"/>
          </a:xfrm>
          <a:prstGeom prst="rect">
            <a:avLst/>
          </a:prstGeom>
        </p:spPr>
        <p:txBody>
          <a:bodyPr lIns="0" tIns="0" rIns="0" bIns="0" rtlCol="0" anchor="t">
            <a:spAutoFit/>
          </a:bodyPr>
          <a:lstStyle/>
          <a:p>
            <a:pPr algn="l">
              <a:lnSpc>
                <a:spcPts val="10469"/>
              </a:lnSpc>
            </a:pPr>
            <a:r>
              <a:rPr lang="en-US" sz="12173" b="1">
                <a:solidFill>
                  <a:srgbClr val="E5E5E3"/>
                </a:solidFill>
                <a:latin typeface="FatFrank Heavy"/>
                <a:ea typeface="FatFrank Heavy"/>
                <a:cs typeface="FatFrank Heavy"/>
                <a:sym typeface="FatFrank Heavy"/>
              </a:rPr>
              <a:t>Who is C&amp;C </a:t>
            </a:r>
            <a:r>
              <a:rPr lang="en-US" sz="12173" b="1">
                <a:solidFill>
                  <a:srgbClr val="A08FC4"/>
                </a:solidFill>
                <a:latin typeface="FatFrank Heavy"/>
                <a:ea typeface="FatFrank Heavy"/>
                <a:cs typeface="FatFrank Heavy"/>
                <a:sym typeface="FatFrank Heavy"/>
              </a:rPr>
              <a:t>not</a:t>
            </a:r>
            <a:r>
              <a:rPr lang="en-US" sz="12173" b="1">
                <a:solidFill>
                  <a:srgbClr val="E5E5E3"/>
                </a:solidFill>
                <a:latin typeface="FatFrank Heavy"/>
                <a:ea typeface="FatFrank Heavy"/>
                <a:cs typeface="FatFrank Heavy"/>
                <a:sym typeface="FatFrank Heavy"/>
              </a:rPr>
              <a:t> for?</a:t>
            </a:r>
          </a:p>
        </p:txBody>
      </p:sp>
      <p:sp>
        <p:nvSpPr>
          <p:cNvPr id="12" name="TextBox 12">
            <a:extLst>
              <a:ext uri="{FF2B5EF4-FFF2-40B4-BE49-F238E27FC236}">
                <a16:creationId xmlns:a16="http://schemas.microsoft.com/office/drawing/2014/main" id="{25B32575-BFFB-9D56-FDB8-3E805AA78B2C}"/>
              </a:ext>
            </a:extLst>
          </p:cNvPr>
          <p:cNvSpPr txBox="1"/>
          <p:nvPr/>
        </p:nvSpPr>
        <p:spPr>
          <a:xfrm>
            <a:off x="1028700" y="2802119"/>
            <a:ext cx="3992463" cy="516891"/>
          </a:xfrm>
          <a:prstGeom prst="rect">
            <a:avLst/>
          </a:prstGeom>
        </p:spPr>
        <p:txBody>
          <a:bodyPr lIns="0" tIns="0" rIns="0" bIns="0" rtlCol="0" anchor="t">
            <a:spAutoFit/>
          </a:bodyPr>
          <a:lstStyle/>
          <a:p>
            <a:pPr algn="ctr">
              <a:lnSpc>
                <a:spcPts val="4059"/>
              </a:lnSpc>
              <a:spcBef>
                <a:spcPct val="0"/>
              </a:spcBef>
            </a:pPr>
            <a:r>
              <a:rPr lang="en-US" sz="2899" b="1" spc="-208">
                <a:solidFill>
                  <a:srgbClr val="E5E5E3"/>
                </a:solidFill>
                <a:latin typeface="Poppins Bold"/>
                <a:ea typeface="Poppins Bold"/>
                <a:cs typeface="Poppins Bold"/>
                <a:sym typeface="Poppins Bold"/>
              </a:rPr>
              <a:t>Exclusions (not eligible): </a:t>
            </a:r>
          </a:p>
        </p:txBody>
      </p:sp>
      <p:sp>
        <p:nvSpPr>
          <p:cNvPr id="14" name="TextBox 14">
            <a:extLst>
              <a:ext uri="{FF2B5EF4-FFF2-40B4-BE49-F238E27FC236}">
                <a16:creationId xmlns:a16="http://schemas.microsoft.com/office/drawing/2014/main" id="{A6DF5219-775C-86F6-0A58-EC4100898D71}"/>
              </a:ext>
            </a:extLst>
          </p:cNvPr>
          <p:cNvSpPr txBox="1"/>
          <p:nvPr/>
        </p:nvSpPr>
        <p:spPr>
          <a:xfrm>
            <a:off x="6848057" y="6409112"/>
            <a:ext cx="4591887" cy="1967270"/>
          </a:xfrm>
          <a:prstGeom prst="rect">
            <a:avLst/>
          </a:prstGeom>
        </p:spPr>
        <p:txBody>
          <a:bodyPr lIns="0" tIns="0" rIns="0" bIns="0" rtlCol="0" anchor="t">
            <a:spAutoFit/>
          </a:bodyPr>
          <a:lstStyle/>
          <a:p>
            <a:pPr algn="l">
              <a:lnSpc>
                <a:spcPts val="3079"/>
              </a:lnSpc>
              <a:spcBef>
                <a:spcPct val="0"/>
              </a:spcBef>
            </a:pPr>
            <a:r>
              <a:rPr lang="en-US" sz="2199" b="1">
                <a:solidFill>
                  <a:srgbClr val="000000"/>
                </a:solidFill>
                <a:latin typeface="Poppins Bold"/>
                <a:ea typeface="Poppins Bold"/>
                <a:cs typeface="Poppins Bold"/>
                <a:sym typeface="Poppins Bold"/>
              </a:rPr>
              <a:t>Previous Challenge and Change partners, Pathways fund partners or those receiving funding from another Blagrave </a:t>
            </a:r>
            <a:r>
              <a:rPr lang="en-US" sz="2199" b="1" err="1">
                <a:solidFill>
                  <a:srgbClr val="000000"/>
                </a:solidFill>
                <a:latin typeface="Poppins Bold"/>
                <a:ea typeface="Poppins Bold"/>
                <a:cs typeface="Poppins Bold"/>
                <a:sym typeface="Poppins Bold"/>
              </a:rPr>
              <a:t>programme</a:t>
            </a:r>
            <a:r>
              <a:rPr lang="en-US" sz="2199" b="1">
                <a:solidFill>
                  <a:srgbClr val="000000"/>
                </a:solidFill>
                <a:latin typeface="Poppins Bold"/>
                <a:ea typeface="Poppins Bold"/>
                <a:cs typeface="Poppins Bold"/>
                <a:sym typeface="Poppins Bold"/>
              </a:rPr>
              <a:t>. </a:t>
            </a:r>
            <a:endParaRPr lang="en-US" sz="2199">
              <a:solidFill>
                <a:srgbClr val="000000"/>
              </a:solidFill>
              <a:latin typeface="Poppins"/>
              <a:ea typeface="Poppins"/>
              <a:cs typeface="Poppins"/>
              <a:sym typeface="Poppins"/>
            </a:endParaRPr>
          </a:p>
        </p:txBody>
      </p:sp>
      <p:sp>
        <p:nvSpPr>
          <p:cNvPr id="17" name="TextBox 17">
            <a:extLst>
              <a:ext uri="{FF2B5EF4-FFF2-40B4-BE49-F238E27FC236}">
                <a16:creationId xmlns:a16="http://schemas.microsoft.com/office/drawing/2014/main" id="{930CC971-358D-5B3F-8187-F1F8A7A3312E}"/>
              </a:ext>
            </a:extLst>
          </p:cNvPr>
          <p:cNvSpPr txBox="1"/>
          <p:nvPr/>
        </p:nvSpPr>
        <p:spPr>
          <a:xfrm>
            <a:off x="6888985" y="3944524"/>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000000"/>
                </a:solidFill>
                <a:latin typeface="FatFrank Heavy"/>
                <a:ea typeface="FatFrank Heavy"/>
                <a:cs typeface="FatFrank Heavy"/>
                <a:sym typeface="FatFrank Heavy"/>
              </a:rPr>
              <a:t>07</a:t>
            </a:r>
          </a:p>
        </p:txBody>
      </p:sp>
    </p:spTree>
    <p:extLst>
      <p:ext uri="{BB962C8B-B14F-4D97-AF65-F5344CB8AC3E}">
        <p14:creationId xmlns:p14="http://schemas.microsoft.com/office/powerpoint/2010/main" val="507509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450273"/>
            <a:ext cx="6819900" cy="683273"/>
            <a:chOff x="0" y="0"/>
            <a:chExt cx="1557226" cy="179957"/>
          </a:xfrm>
        </p:grpSpPr>
        <p:sp>
          <p:nvSpPr>
            <p:cNvPr id="3" name="Freeform 3"/>
            <p:cNvSpPr/>
            <p:nvPr/>
          </p:nvSpPr>
          <p:spPr>
            <a:xfrm>
              <a:off x="0" y="0"/>
              <a:ext cx="1557226" cy="179957"/>
            </a:xfrm>
            <a:custGeom>
              <a:avLst/>
              <a:gdLst/>
              <a:ahLst/>
              <a:cxnLst/>
              <a:rect l="l" t="t" r="r" b="b"/>
              <a:pathLst>
                <a:path w="1557226" h="179957">
                  <a:moveTo>
                    <a:pt x="66779" y="0"/>
                  </a:moveTo>
                  <a:lnTo>
                    <a:pt x="1490447" y="0"/>
                  </a:lnTo>
                  <a:cubicBezTo>
                    <a:pt x="1508158" y="0"/>
                    <a:pt x="1525144" y="7036"/>
                    <a:pt x="1537667" y="19559"/>
                  </a:cubicBezTo>
                  <a:cubicBezTo>
                    <a:pt x="1550191" y="32083"/>
                    <a:pt x="1557226" y="49068"/>
                    <a:pt x="1557226" y="66779"/>
                  </a:cubicBezTo>
                  <a:lnTo>
                    <a:pt x="1557226" y="113178"/>
                  </a:lnTo>
                  <a:cubicBezTo>
                    <a:pt x="1557226" y="150059"/>
                    <a:pt x="1527328" y="179957"/>
                    <a:pt x="1490447" y="179957"/>
                  </a:cubicBezTo>
                  <a:lnTo>
                    <a:pt x="66779" y="179957"/>
                  </a:lnTo>
                  <a:cubicBezTo>
                    <a:pt x="29898" y="179957"/>
                    <a:pt x="0" y="150059"/>
                    <a:pt x="0" y="113178"/>
                  </a:cubicBezTo>
                  <a:lnTo>
                    <a:pt x="0" y="66779"/>
                  </a:lnTo>
                  <a:cubicBezTo>
                    <a:pt x="0" y="29898"/>
                    <a:pt x="29898" y="0"/>
                    <a:pt x="66779" y="0"/>
                  </a:cubicBezTo>
                  <a:close/>
                </a:path>
              </a:pathLst>
            </a:custGeom>
            <a:solidFill>
              <a:srgbClr val="A08FC4"/>
            </a:solidFill>
            <a:ln cap="rnd">
              <a:noFill/>
              <a:prstDash val="solid"/>
              <a:round/>
            </a:ln>
          </p:spPr>
          <p:txBody>
            <a:bodyPr/>
            <a:lstStyle/>
            <a:p>
              <a:endParaRPr lang="en-US"/>
            </a:p>
          </p:txBody>
        </p:sp>
        <p:sp>
          <p:nvSpPr>
            <p:cNvPr id="4" name="TextBox 4"/>
            <p:cNvSpPr txBox="1"/>
            <p:nvPr/>
          </p:nvSpPr>
          <p:spPr>
            <a:xfrm>
              <a:off x="0" y="-38100"/>
              <a:ext cx="1557226" cy="218057"/>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1028700" y="4377712"/>
            <a:ext cx="8267700" cy="683273"/>
            <a:chOff x="0" y="0"/>
            <a:chExt cx="1848995" cy="179957"/>
          </a:xfrm>
        </p:grpSpPr>
        <p:sp>
          <p:nvSpPr>
            <p:cNvPr id="6" name="Freeform 6"/>
            <p:cNvSpPr/>
            <p:nvPr/>
          </p:nvSpPr>
          <p:spPr>
            <a:xfrm>
              <a:off x="0" y="0"/>
              <a:ext cx="1848995" cy="179957"/>
            </a:xfrm>
            <a:custGeom>
              <a:avLst/>
              <a:gdLst/>
              <a:ahLst/>
              <a:cxnLst/>
              <a:rect l="l" t="t" r="r" b="b"/>
              <a:pathLst>
                <a:path w="1848995" h="179957">
                  <a:moveTo>
                    <a:pt x="56242" y="0"/>
                  </a:moveTo>
                  <a:lnTo>
                    <a:pt x="1792753" y="0"/>
                  </a:lnTo>
                  <a:cubicBezTo>
                    <a:pt x="1807669" y="0"/>
                    <a:pt x="1821975" y="5925"/>
                    <a:pt x="1832522" y="16473"/>
                  </a:cubicBezTo>
                  <a:cubicBezTo>
                    <a:pt x="1843069" y="27020"/>
                    <a:pt x="1848995" y="41325"/>
                    <a:pt x="1848995" y="56242"/>
                  </a:cubicBezTo>
                  <a:lnTo>
                    <a:pt x="1848995" y="123715"/>
                  </a:lnTo>
                  <a:cubicBezTo>
                    <a:pt x="1848995" y="154777"/>
                    <a:pt x="1823814" y="179957"/>
                    <a:pt x="1792753" y="179957"/>
                  </a:cubicBezTo>
                  <a:lnTo>
                    <a:pt x="56242" y="179957"/>
                  </a:lnTo>
                  <a:cubicBezTo>
                    <a:pt x="25180" y="179957"/>
                    <a:pt x="0" y="154777"/>
                    <a:pt x="0" y="123715"/>
                  </a:cubicBezTo>
                  <a:lnTo>
                    <a:pt x="0" y="56242"/>
                  </a:lnTo>
                  <a:cubicBezTo>
                    <a:pt x="0" y="25180"/>
                    <a:pt x="25180" y="0"/>
                    <a:pt x="56242" y="0"/>
                  </a:cubicBezTo>
                  <a:close/>
                </a:path>
              </a:pathLst>
            </a:custGeom>
            <a:solidFill>
              <a:srgbClr val="A08FC4"/>
            </a:solidFill>
            <a:ln cap="rnd">
              <a:noFill/>
              <a:prstDash val="solid"/>
              <a:round/>
            </a:ln>
          </p:spPr>
          <p:txBody>
            <a:bodyPr/>
            <a:lstStyle/>
            <a:p>
              <a:endParaRPr lang="en-US"/>
            </a:p>
          </p:txBody>
        </p:sp>
        <p:sp>
          <p:nvSpPr>
            <p:cNvPr id="7" name="TextBox 7"/>
            <p:cNvSpPr txBox="1"/>
            <p:nvPr/>
          </p:nvSpPr>
          <p:spPr>
            <a:xfrm>
              <a:off x="0" y="-38100"/>
              <a:ext cx="1848995" cy="218057"/>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1028700" y="5305151"/>
            <a:ext cx="10172700" cy="683273"/>
            <a:chOff x="0" y="0"/>
            <a:chExt cx="2360544" cy="179957"/>
          </a:xfrm>
        </p:grpSpPr>
        <p:sp>
          <p:nvSpPr>
            <p:cNvPr id="9" name="Freeform 9"/>
            <p:cNvSpPr/>
            <p:nvPr/>
          </p:nvSpPr>
          <p:spPr>
            <a:xfrm>
              <a:off x="0" y="0"/>
              <a:ext cx="2360544" cy="179957"/>
            </a:xfrm>
            <a:custGeom>
              <a:avLst/>
              <a:gdLst/>
              <a:ahLst/>
              <a:cxnLst/>
              <a:rect l="l" t="t" r="r" b="b"/>
              <a:pathLst>
                <a:path w="2360544" h="179957">
                  <a:moveTo>
                    <a:pt x="44054" y="0"/>
                  </a:moveTo>
                  <a:lnTo>
                    <a:pt x="2316490" y="0"/>
                  </a:lnTo>
                  <a:cubicBezTo>
                    <a:pt x="2340820" y="0"/>
                    <a:pt x="2360544" y="19723"/>
                    <a:pt x="2360544" y="44054"/>
                  </a:cubicBezTo>
                  <a:lnTo>
                    <a:pt x="2360544" y="135903"/>
                  </a:lnTo>
                  <a:cubicBezTo>
                    <a:pt x="2360544" y="160233"/>
                    <a:pt x="2340820" y="179957"/>
                    <a:pt x="2316490" y="179957"/>
                  </a:cubicBezTo>
                  <a:lnTo>
                    <a:pt x="44054" y="179957"/>
                  </a:lnTo>
                  <a:cubicBezTo>
                    <a:pt x="19723" y="179957"/>
                    <a:pt x="0" y="160233"/>
                    <a:pt x="0" y="135903"/>
                  </a:cubicBezTo>
                  <a:lnTo>
                    <a:pt x="0" y="44054"/>
                  </a:lnTo>
                  <a:cubicBezTo>
                    <a:pt x="0" y="19723"/>
                    <a:pt x="19723" y="0"/>
                    <a:pt x="44054" y="0"/>
                  </a:cubicBezTo>
                  <a:close/>
                </a:path>
              </a:pathLst>
            </a:custGeom>
            <a:solidFill>
              <a:srgbClr val="A08FC4"/>
            </a:solidFill>
            <a:ln cap="rnd">
              <a:noFill/>
              <a:prstDash val="solid"/>
              <a:round/>
            </a:ln>
          </p:spPr>
          <p:txBody>
            <a:bodyPr/>
            <a:lstStyle/>
            <a:p>
              <a:endParaRPr lang="en-US"/>
            </a:p>
          </p:txBody>
        </p:sp>
        <p:sp>
          <p:nvSpPr>
            <p:cNvPr id="10" name="TextBox 10"/>
            <p:cNvSpPr txBox="1"/>
            <p:nvPr/>
          </p:nvSpPr>
          <p:spPr>
            <a:xfrm>
              <a:off x="0" y="-38100"/>
              <a:ext cx="2360544" cy="218057"/>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a:off x="1028700" y="6232590"/>
            <a:ext cx="11772900" cy="683273"/>
            <a:chOff x="0" y="0"/>
            <a:chExt cx="2881688" cy="179957"/>
          </a:xfrm>
        </p:grpSpPr>
        <p:sp>
          <p:nvSpPr>
            <p:cNvPr id="12" name="Freeform 12"/>
            <p:cNvSpPr/>
            <p:nvPr/>
          </p:nvSpPr>
          <p:spPr>
            <a:xfrm>
              <a:off x="0" y="0"/>
              <a:ext cx="2881688" cy="179957"/>
            </a:xfrm>
            <a:custGeom>
              <a:avLst/>
              <a:gdLst/>
              <a:ahLst/>
              <a:cxnLst/>
              <a:rect l="l" t="t" r="r" b="b"/>
              <a:pathLst>
                <a:path w="2881688" h="179957">
                  <a:moveTo>
                    <a:pt x="36087" y="0"/>
                  </a:moveTo>
                  <a:lnTo>
                    <a:pt x="2845602" y="0"/>
                  </a:lnTo>
                  <a:cubicBezTo>
                    <a:pt x="2865531" y="0"/>
                    <a:pt x="2881688" y="16157"/>
                    <a:pt x="2881688" y="36087"/>
                  </a:cubicBezTo>
                  <a:lnTo>
                    <a:pt x="2881688" y="143870"/>
                  </a:lnTo>
                  <a:cubicBezTo>
                    <a:pt x="2881688" y="153441"/>
                    <a:pt x="2877886" y="162620"/>
                    <a:pt x="2871119" y="169387"/>
                  </a:cubicBezTo>
                  <a:cubicBezTo>
                    <a:pt x="2864351" y="176155"/>
                    <a:pt x="2855172" y="179957"/>
                    <a:pt x="2845602" y="179957"/>
                  </a:cubicBezTo>
                  <a:lnTo>
                    <a:pt x="36087" y="179957"/>
                  </a:lnTo>
                  <a:cubicBezTo>
                    <a:pt x="16157" y="179957"/>
                    <a:pt x="0" y="163800"/>
                    <a:pt x="0" y="143870"/>
                  </a:cubicBezTo>
                  <a:lnTo>
                    <a:pt x="0" y="36087"/>
                  </a:lnTo>
                  <a:cubicBezTo>
                    <a:pt x="0" y="26516"/>
                    <a:pt x="3802" y="17337"/>
                    <a:pt x="10570" y="10570"/>
                  </a:cubicBezTo>
                  <a:cubicBezTo>
                    <a:pt x="17337" y="3802"/>
                    <a:pt x="26516" y="0"/>
                    <a:pt x="36087" y="0"/>
                  </a:cubicBezTo>
                  <a:close/>
                </a:path>
              </a:pathLst>
            </a:custGeom>
            <a:solidFill>
              <a:srgbClr val="A08FC4"/>
            </a:solidFill>
            <a:ln cap="rnd">
              <a:noFill/>
              <a:prstDash val="solid"/>
              <a:round/>
            </a:ln>
          </p:spPr>
          <p:txBody>
            <a:bodyPr/>
            <a:lstStyle/>
            <a:p>
              <a:endParaRPr lang="en-US"/>
            </a:p>
          </p:txBody>
        </p:sp>
        <p:sp>
          <p:nvSpPr>
            <p:cNvPr id="13" name="TextBox 13"/>
            <p:cNvSpPr txBox="1"/>
            <p:nvPr/>
          </p:nvSpPr>
          <p:spPr>
            <a:xfrm>
              <a:off x="0" y="-38100"/>
              <a:ext cx="2881688" cy="218057"/>
            </a:xfrm>
            <a:prstGeom prst="rect">
              <a:avLst/>
            </a:prstGeom>
          </p:spPr>
          <p:txBody>
            <a:bodyPr lIns="50800" tIns="50800" rIns="50800" bIns="50800" rtlCol="0" anchor="ctr"/>
            <a:lstStyle/>
            <a:p>
              <a:pPr algn="ctr">
                <a:lnSpc>
                  <a:spcPts val="3079"/>
                </a:lnSpc>
              </a:pPr>
              <a:endParaRPr/>
            </a:p>
          </p:txBody>
        </p:sp>
      </p:grpSp>
      <p:grpSp>
        <p:nvGrpSpPr>
          <p:cNvPr id="14" name="Group 14"/>
          <p:cNvGrpSpPr/>
          <p:nvPr/>
        </p:nvGrpSpPr>
        <p:grpSpPr>
          <a:xfrm>
            <a:off x="1028701" y="7160029"/>
            <a:ext cx="12915900" cy="683273"/>
            <a:chOff x="0" y="0"/>
            <a:chExt cx="3110470" cy="179957"/>
          </a:xfrm>
        </p:grpSpPr>
        <p:sp>
          <p:nvSpPr>
            <p:cNvPr id="15" name="Freeform 15"/>
            <p:cNvSpPr/>
            <p:nvPr/>
          </p:nvSpPr>
          <p:spPr>
            <a:xfrm>
              <a:off x="0" y="0"/>
              <a:ext cx="3110470" cy="179957"/>
            </a:xfrm>
            <a:custGeom>
              <a:avLst/>
              <a:gdLst/>
              <a:ahLst/>
              <a:cxnLst/>
              <a:rect l="l" t="t" r="r" b="b"/>
              <a:pathLst>
                <a:path w="3110470" h="179957">
                  <a:moveTo>
                    <a:pt x="33432" y="0"/>
                  </a:moveTo>
                  <a:lnTo>
                    <a:pt x="3077038" y="0"/>
                  </a:lnTo>
                  <a:cubicBezTo>
                    <a:pt x="3095502" y="0"/>
                    <a:pt x="3110470" y="14968"/>
                    <a:pt x="3110470" y="33432"/>
                  </a:cubicBezTo>
                  <a:lnTo>
                    <a:pt x="3110470" y="146524"/>
                  </a:lnTo>
                  <a:cubicBezTo>
                    <a:pt x="3110470" y="164989"/>
                    <a:pt x="3095502" y="179957"/>
                    <a:pt x="3077038" y="179957"/>
                  </a:cubicBezTo>
                  <a:lnTo>
                    <a:pt x="33432" y="179957"/>
                  </a:lnTo>
                  <a:cubicBezTo>
                    <a:pt x="14968" y="179957"/>
                    <a:pt x="0" y="164989"/>
                    <a:pt x="0" y="146524"/>
                  </a:cubicBezTo>
                  <a:lnTo>
                    <a:pt x="0" y="33432"/>
                  </a:lnTo>
                  <a:cubicBezTo>
                    <a:pt x="0" y="14968"/>
                    <a:pt x="14968" y="0"/>
                    <a:pt x="33432" y="0"/>
                  </a:cubicBezTo>
                  <a:close/>
                </a:path>
              </a:pathLst>
            </a:custGeom>
            <a:solidFill>
              <a:srgbClr val="A08FC4"/>
            </a:solidFill>
            <a:ln cap="rnd">
              <a:noFill/>
              <a:prstDash val="solid"/>
              <a:round/>
            </a:ln>
          </p:spPr>
          <p:txBody>
            <a:bodyPr/>
            <a:lstStyle/>
            <a:p>
              <a:endParaRPr lang="en-US"/>
            </a:p>
          </p:txBody>
        </p:sp>
        <p:sp>
          <p:nvSpPr>
            <p:cNvPr id="16" name="TextBox 16"/>
            <p:cNvSpPr txBox="1"/>
            <p:nvPr/>
          </p:nvSpPr>
          <p:spPr>
            <a:xfrm>
              <a:off x="0" y="-38100"/>
              <a:ext cx="3110470" cy="218057"/>
            </a:xfrm>
            <a:prstGeom prst="rect">
              <a:avLst/>
            </a:prstGeom>
          </p:spPr>
          <p:txBody>
            <a:bodyPr lIns="50800" tIns="50800" rIns="50800" bIns="50800" rtlCol="0" anchor="ctr"/>
            <a:lstStyle/>
            <a:p>
              <a:pPr algn="ctr">
                <a:lnSpc>
                  <a:spcPts val="3079"/>
                </a:lnSpc>
              </a:pPr>
              <a:endParaRPr/>
            </a:p>
          </p:txBody>
        </p:sp>
      </p:grpSp>
      <p:grpSp>
        <p:nvGrpSpPr>
          <p:cNvPr id="17" name="Group 17"/>
          <p:cNvGrpSpPr/>
          <p:nvPr/>
        </p:nvGrpSpPr>
        <p:grpSpPr>
          <a:xfrm>
            <a:off x="1028700" y="8087467"/>
            <a:ext cx="15506700" cy="683273"/>
            <a:chOff x="0" y="0"/>
            <a:chExt cx="3557672" cy="179957"/>
          </a:xfrm>
        </p:grpSpPr>
        <p:sp>
          <p:nvSpPr>
            <p:cNvPr id="18" name="Freeform 18"/>
            <p:cNvSpPr/>
            <p:nvPr/>
          </p:nvSpPr>
          <p:spPr>
            <a:xfrm>
              <a:off x="0" y="0"/>
              <a:ext cx="3557672" cy="179957"/>
            </a:xfrm>
            <a:custGeom>
              <a:avLst/>
              <a:gdLst/>
              <a:ahLst/>
              <a:cxnLst/>
              <a:rect l="l" t="t" r="r" b="b"/>
              <a:pathLst>
                <a:path w="3557672" h="179957">
                  <a:moveTo>
                    <a:pt x="29230" y="0"/>
                  </a:moveTo>
                  <a:lnTo>
                    <a:pt x="3528442" y="0"/>
                  </a:lnTo>
                  <a:cubicBezTo>
                    <a:pt x="3544585" y="0"/>
                    <a:pt x="3557672" y="13087"/>
                    <a:pt x="3557672" y="29230"/>
                  </a:cubicBezTo>
                  <a:lnTo>
                    <a:pt x="3557672" y="150727"/>
                  </a:lnTo>
                  <a:cubicBezTo>
                    <a:pt x="3557672" y="158479"/>
                    <a:pt x="3554592" y="165914"/>
                    <a:pt x="3549110" y="171395"/>
                  </a:cubicBezTo>
                  <a:cubicBezTo>
                    <a:pt x="3543629" y="176877"/>
                    <a:pt x="3536194" y="179957"/>
                    <a:pt x="3528442" y="179957"/>
                  </a:cubicBezTo>
                  <a:lnTo>
                    <a:pt x="29230" y="179957"/>
                  </a:lnTo>
                  <a:cubicBezTo>
                    <a:pt x="21478" y="179957"/>
                    <a:pt x="14043" y="176877"/>
                    <a:pt x="8561" y="171395"/>
                  </a:cubicBezTo>
                  <a:cubicBezTo>
                    <a:pt x="3080" y="165914"/>
                    <a:pt x="0" y="158479"/>
                    <a:pt x="0" y="150727"/>
                  </a:cubicBezTo>
                  <a:lnTo>
                    <a:pt x="0" y="29230"/>
                  </a:lnTo>
                  <a:cubicBezTo>
                    <a:pt x="0" y="21478"/>
                    <a:pt x="3080" y="14043"/>
                    <a:pt x="8561" y="8561"/>
                  </a:cubicBezTo>
                  <a:cubicBezTo>
                    <a:pt x="14043" y="3080"/>
                    <a:pt x="21478" y="0"/>
                    <a:pt x="29230" y="0"/>
                  </a:cubicBezTo>
                  <a:close/>
                </a:path>
              </a:pathLst>
            </a:custGeom>
            <a:solidFill>
              <a:srgbClr val="A08FC4"/>
            </a:solidFill>
            <a:ln cap="rnd">
              <a:noFill/>
              <a:prstDash val="solid"/>
              <a:round/>
            </a:ln>
          </p:spPr>
          <p:txBody>
            <a:bodyPr/>
            <a:lstStyle/>
            <a:p>
              <a:endParaRPr lang="en-US"/>
            </a:p>
          </p:txBody>
        </p:sp>
        <p:sp>
          <p:nvSpPr>
            <p:cNvPr id="19" name="TextBox 19"/>
            <p:cNvSpPr txBox="1"/>
            <p:nvPr/>
          </p:nvSpPr>
          <p:spPr>
            <a:xfrm>
              <a:off x="0" y="-38100"/>
              <a:ext cx="3557672" cy="218057"/>
            </a:xfrm>
            <a:prstGeom prst="rect">
              <a:avLst/>
            </a:prstGeom>
          </p:spPr>
          <p:txBody>
            <a:bodyPr lIns="50800" tIns="50800" rIns="50800" bIns="50800" rtlCol="0" anchor="ctr"/>
            <a:lstStyle/>
            <a:p>
              <a:pPr algn="ctr">
                <a:lnSpc>
                  <a:spcPts val="3079"/>
                </a:lnSpc>
              </a:pPr>
              <a:endParaRPr/>
            </a:p>
          </p:txBody>
        </p:sp>
      </p:grpSp>
      <p:sp>
        <p:nvSpPr>
          <p:cNvPr id="20" name="TextBox 20"/>
          <p:cNvSpPr txBox="1"/>
          <p:nvPr/>
        </p:nvSpPr>
        <p:spPr>
          <a:xfrm>
            <a:off x="1028700" y="1018038"/>
            <a:ext cx="13357857" cy="1459094"/>
          </a:xfrm>
          <a:prstGeom prst="rect">
            <a:avLst/>
          </a:prstGeom>
        </p:spPr>
        <p:txBody>
          <a:bodyPr lIns="0" tIns="0" rIns="0" bIns="0" rtlCol="0" anchor="t">
            <a:spAutoFit/>
          </a:bodyPr>
          <a:lstStyle/>
          <a:p>
            <a:pPr algn="l">
              <a:lnSpc>
                <a:spcPts val="10469"/>
              </a:lnSpc>
            </a:pPr>
            <a:r>
              <a:rPr lang="en-US" sz="12173" b="1" spc="-535">
                <a:solidFill>
                  <a:srgbClr val="BD1F3D"/>
                </a:solidFill>
                <a:latin typeface="FatFrank Heavy"/>
                <a:ea typeface="FatFrank Heavy"/>
                <a:cs typeface="FatFrank Heavy"/>
                <a:sym typeface="FatFrank Heavy"/>
              </a:rPr>
              <a:t>What  you  receive:</a:t>
            </a:r>
          </a:p>
        </p:txBody>
      </p:sp>
      <p:sp>
        <p:nvSpPr>
          <p:cNvPr id="21" name="TextBox 21"/>
          <p:cNvSpPr txBox="1"/>
          <p:nvPr/>
        </p:nvSpPr>
        <p:spPr>
          <a:xfrm>
            <a:off x="2175264" y="3585907"/>
            <a:ext cx="4766028" cy="419282"/>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£10,000 grant over 12 months </a:t>
            </a:r>
          </a:p>
        </p:txBody>
      </p:sp>
      <p:sp>
        <p:nvSpPr>
          <p:cNvPr id="22" name="TextBox 22"/>
          <p:cNvSpPr txBox="1"/>
          <p:nvPr/>
        </p:nvSpPr>
        <p:spPr>
          <a:xfrm>
            <a:off x="1371600" y="3479171"/>
            <a:ext cx="135136" cy="625476"/>
          </a:xfrm>
          <a:prstGeom prst="rect">
            <a:avLst/>
          </a:prstGeom>
        </p:spPr>
        <p:txBody>
          <a:bodyPr lIns="0" tIns="0" rIns="0" bIns="0" rtlCol="0" anchor="t">
            <a:spAutoFit/>
          </a:bodyPr>
          <a:lstStyle/>
          <a:p>
            <a:pPr algn="l">
              <a:lnSpc>
                <a:spcPts val="4899"/>
              </a:lnSpc>
              <a:spcBef>
                <a:spcPct val="0"/>
              </a:spcBef>
            </a:pPr>
            <a:r>
              <a:rPr lang="en-US" sz="3499" b="1" spc="-251">
                <a:solidFill>
                  <a:srgbClr val="E5E5E3"/>
                </a:solidFill>
                <a:latin typeface="Poppins Bold"/>
                <a:ea typeface="Poppins Bold"/>
                <a:cs typeface="Poppins Bold"/>
                <a:sym typeface="Poppins Bold"/>
              </a:rPr>
              <a:t>1</a:t>
            </a:r>
          </a:p>
        </p:txBody>
      </p:sp>
      <p:sp>
        <p:nvSpPr>
          <p:cNvPr id="23" name="TextBox 23"/>
          <p:cNvSpPr txBox="1"/>
          <p:nvPr/>
        </p:nvSpPr>
        <p:spPr>
          <a:xfrm>
            <a:off x="1371600" y="4406610"/>
            <a:ext cx="221903" cy="625476"/>
          </a:xfrm>
          <a:prstGeom prst="rect">
            <a:avLst/>
          </a:prstGeom>
        </p:spPr>
        <p:txBody>
          <a:bodyPr lIns="0" tIns="0" rIns="0" bIns="0" rtlCol="0" anchor="t">
            <a:spAutoFit/>
          </a:bodyPr>
          <a:lstStyle/>
          <a:p>
            <a:pPr algn="l">
              <a:lnSpc>
                <a:spcPts val="4899"/>
              </a:lnSpc>
              <a:spcBef>
                <a:spcPct val="0"/>
              </a:spcBef>
            </a:pPr>
            <a:r>
              <a:rPr lang="en-US" sz="3499" b="1" spc="-251">
                <a:solidFill>
                  <a:srgbClr val="E5E5E3"/>
                </a:solidFill>
                <a:latin typeface="Poppins Bold"/>
                <a:ea typeface="Poppins Bold"/>
                <a:cs typeface="Poppins Bold"/>
                <a:sym typeface="Poppins Bold"/>
              </a:rPr>
              <a:t>2</a:t>
            </a:r>
          </a:p>
        </p:txBody>
      </p:sp>
      <p:sp>
        <p:nvSpPr>
          <p:cNvPr id="24" name="TextBox 24"/>
          <p:cNvSpPr txBox="1"/>
          <p:nvPr/>
        </p:nvSpPr>
        <p:spPr>
          <a:xfrm>
            <a:off x="1364084" y="5334049"/>
            <a:ext cx="236934" cy="625476"/>
          </a:xfrm>
          <a:prstGeom prst="rect">
            <a:avLst/>
          </a:prstGeom>
        </p:spPr>
        <p:txBody>
          <a:bodyPr lIns="0" tIns="0" rIns="0" bIns="0" rtlCol="0" anchor="t">
            <a:spAutoFit/>
          </a:bodyPr>
          <a:lstStyle/>
          <a:p>
            <a:pPr algn="l">
              <a:lnSpc>
                <a:spcPts val="4899"/>
              </a:lnSpc>
              <a:spcBef>
                <a:spcPct val="0"/>
              </a:spcBef>
            </a:pPr>
            <a:r>
              <a:rPr lang="en-US" sz="3499" b="1" spc="-251">
                <a:solidFill>
                  <a:srgbClr val="E5E5E3"/>
                </a:solidFill>
                <a:latin typeface="Poppins Bold"/>
                <a:ea typeface="Poppins Bold"/>
                <a:cs typeface="Poppins Bold"/>
                <a:sym typeface="Poppins Bold"/>
              </a:rPr>
              <a:t>3</a:t>
            </a:r>
          </a:p>
        </p:txBody>
      </p:sp>
      <p:sp>
        <p:nvSpPr>
          <p:cNvPr id="25" name="TextBox 25"/>
          <p:cNvSpPr txBox="1"/>
          <p:nvPr/>
        </p:nvSpPr>
        <p:spPr>
          <a:xfrm>
            <a:off x="1371600" y="6261488"/>
            <a:ext cx="268932" cy="625476"/>
          </a:xfrm>
          <a:prstGeom prst="rect">
            <a:avLst/>
          </a:prstGeom>
        </p:spPr>
        <p:txBody>
          <a:bodyPr lIns="0" tIns="0" rIns="0" bIns="0" rtlCol="0" anchor="t">
            <a:spAutoFit/>
          </a:bodyPr>
          <a:lstStyle/>
          <a:p>
            <a:pPr algn="l">
              <a:lnSpc>
                <a:spcPts val="4899"/>
              </a:lnSpc>
              <a:spcBef>
                <a:spcPct val="0"/>
              </a:spcBef>
            </a:pPr>
            <a:r>
              <a:rPr lang="en-US" sz="3499" b="1" spc="-251">
                <a:solidFill>
                  <a:srgbClr val="E5E5E3"/>
                </a:solidFill>
                <a:latin typeface="Poppins Bold"/>
                <a:ea typeface="Poppins Bold"/>
                <a:cs typeface="Poppins Bold"/>
                <a:sym typeface="Poppins Bold"/>
              </a:rPr>
              <a:t>4</a:t>
            </a:r>
          </a:p>
        </p:txBody>
      </p:sp>
      <p:sp>
        <p:nvSpPr>
          <p:cNvPr id="26" name="TextBox 26"/>
          <p:cNvSpPr txBox="1"/>
          <p:nvPr/>
        </p:nvSpPr>
        <p:spPr>
          <a:xfrm>
            <a:off x="1371600" y="7190572"/>
            <a:ext cx="257026" cy="625476"/>
          </a:xfrm>
          <a:prstGeom prst="rect">
            <a:avLst/>
          </a:prstGeom>
        </p:spPr>
        <p:txBody>
          <a:bodyPr lIns="0" tIns="0" rIns="0" bIns="0" rtlCol="0" anchor="t">
            <a:spAutoFit/>
          </a:bodyPr>
          <a:lstStyle/>
          <a:p>
            <a:pPr algn="l">
              <a:lnSpc>
                <a:spcPts val="4899"/>
              </a:lnSpc>
              <a:spcBef>
                <a:spcPct val="0"/>
              </a:spcBef>
            </a:pPr>
            <a:r>
              <a:rPr lang="en-US" sz="3499" b="1" spc="-251">
                <a:solidFill>
                  <a:srgbClr val="E5E5E3"/>
                </a:solidFill>
                <a:latin typeface="Poppins Bold"/>
                <a:ea typeface="Poppins Bold"/>
                <a:cs typeface="Poppins Bold"/>
                <a:sym typeface="Poppins Bold"/>
              </a:rPr>
              <a:t>5</a:t>
            </a:r>
          </a:p>
        </p:txBody>
      </p:sp>
      <p:sp>
        <p:nvSpPr>
          <p:cNvPr id="27" name="TextBox 27"/>
          <p:cNvSpPr txBox="1"/>
          <p:nvPr/>
        </p:nvSpPr>
        <p:spPr>
          <a:xfrm>
            <a:off x="1371600" y="8116365"/>
            <a:ext cx="251222" cy="625476"/>
          </a:xfrm>
          <a:prstGeom prst="rect">
            <a:avLst/>
          </a:prstGeom>
        </p:spPr>
        <p:txBody>
          <a:bodyPr lIns="0" tIns="0" rIns="0" bIns="0" rtlCol="0" anchor="t">
            <a:spAutoFit/>
          </a:bodyPr>
          <a:lstStyle/>
          <a:p>
            <a:pPr algn="l">
              <a:lnSpc>
                <a:spcPts val="4899"/>
              </a:lnSpc>
              <a:spcBef>
                <a:spcPct val="0"/>
              </a:spcBef>
            </a:pPr>
            <a:r>
              <a:rPr lang="en-US" sz="3499" b="1" spc="-251">
                <a:solidFill>
                  <a:srgbClr val="E5E5E3"/>
                </a:solidFill>
                <a:latin typeface="Poppins Bold"/>
                <a:ea typeface="Poppins Bold"/>
                <a:cs typeface="Poppins Bold"/>
                <a:sym typeface="Poppins Bold"/>
              </a:rPr>
              <a:t>6</a:t>
            </a:r>
          </a:p>
        </p:txBody>
      </p:sp>
      <p:sp>
        <p:nvSpPr>
          <p:cNvPr id="28" name="TextBox 28"/>
          <p:cNvSpPr txBox="1"/>
          <p:nvPr/>
        </p:nvSpPr>
        <p:spPr>
          <a:xfrm>
            <a:off x="2175264" y="5403885"/>
            <a:ext cx="8873736" cy="414537"/>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A  storyteller  to co-create and platform your journey </a:t>
            </a:r>
          </a:p>
        </p:txBody>
      </p:sp>
      <p:sp>
        <p:nvSpPr>
          <p:cNvPr id="29" name="TextBox 29"/>
          <p:cNvSpPr txBox="1"/>
          <p:nvPr/>
        </p:nvSpPr>
        <p:spPr>
          <a:xfrm>
            <a:off x="2175265" y="6328481"/>
            <a:ext cx="9864335" cy="424815"/>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In-person Welcome Day (Saturday 8th November, London)</a:t>
            </a:r>
          </a:p>
        </p:txBody>
      </p:sp>
      <p:sp>
        <p:nvSpPr>
          <p:cNvPr id="30" name="TextBox 30"/>
          <p:cNvSpPr txBox="1"/>
          <p:nvPr/>
        </p:nvSpPr>
        <p:spPr>
          <a:xfrm>
            <a:off x="2175265" y="7258763"/>
            <a:ext cx="11769335" cy="414537"/>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Support from our team and access to experts (e.g. safeguarding, legal)  </a:t>
            </a:r>
          </a:p>
        </p:txBody>
      </p:sp>
      <p:sp>
        <p:nvSpPr>
          <p:cNvPr id="31" name="TextBox 31"/>
          <p:cNvSpPr txBox="1"/>
          <p:nvPr/>
        </p:nvSpPr>
        <p:spPr>
          <a:xfrm>
            <a:off x="2175264" y="8186202"/>
            <a:ext cx="14055335" cy="414537"/>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Personal and professional development opportunities which you will get to help shape  </a:t>
            </a:r>
          </a:p>
        </p:txBody>
      </p:sp>
      <p:sp>
        <p:nvSpPr>
          <p:cNvPr id="32" name="TextBox 32"/>
          <p:cNvSpPr txBox="1"/>
          <p:nvPr/>
        </p:nvSpPr>
        <p:spPr>
          <a:xfrm>
            <a:off x="2175264" y="4512079"/>
            <a:ext cx="6435336" cy="414537"/>
          </a:xfrm>
          <a:prstGeom prst="rect">
            <a:avLst/>
          </a:prstGeom>
        </p:spPr>
        <p:txBody>
          <a:bodyPr wrap="square" lIns="0" tIns="0" rIns="0" bIns="0" rtlCol="0" anchor="t">
            <a:spAutoFit/>
          </a:bodyPr>
          <a:lstStyle/>
          <a:p>
            <a:pPr algn="l">
              <a:lnSpc>
                <a:spcPts val="3359"/>
              </a:lnSpc>
              <a:spcBef>
                <a:spcPct val="0"/>
              </a:spcBef>
            </a:pPr>
            <a:r>
              <a:rPr lang="en-US" sz="2399" b="1">
                <a:solidFill>
                  <a:srgbClr val="E5E5E3"/>
                </a:solidFill>
                <a:latin typeface="Poppins Bold"/>
                <a:ea typeface="Poppins Bold"/>
                <a:cs typeface="Poppins Bold"/>
                <a:sym typeface="Poppins Bold"/>
              </a:rPr>
              <a:t>Dedicated funding for  your  wellbeing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028700" y="3201814"/>
            <a:ext cx="13357857" cy="1459094"/>
          </a:xfrm>
          <a:prstGeom prst="rect">
            <a:avLst/>
          </a:prstGeom>
        </p:spPr>
        <p:txBody>
          <a:bodyPr lIns="0" tIns="0" rIns="0" bIns="0" rtlCol="0" anchor="t">
            <a:spAutoFit/>
          </a:bodyPr>
          <a:lstStyle/>
          <a:p>
            <a:pPr algn="l">
              <a:lnSpc>
                <a:spcPts val="10469"/>
              </a:lnSpc>
            </a:pPr>
            <a:r>
              <a:rPr lang="en-US" sz="12173" b="1" spc="-535">
                <a:solidFill>
                  <a:srgbClr val="BD1F3D"/>
                </a:solidFill>
                <a:latin typeface="FatFrank Heavy"/>
                <a:ea typeface="FatFrank Heavy"/>
                <a:cs typeface="FatFrank Heavy"/>
                <a:sym typeface="FatFrank Heavy"/>
              </a:rPr>
              <a:t>How to apply</a:t>
            </a:r>
          </a:p>
        </p:txBody>
      </p:sp>
      <p:sp>
        <p:nvSpPr>
          <p:cNvPr id="3" name="TextBox 3"/>
          <p:cNvSpPr txBox="1"/>
          <p:nvPr/>
        </p:nvSpPr>
        <p:spPr>
          <a:xfrm>
            <a:off x="1028700" y="5281786"/>
            <a:ext cx="16230600" cy="2193925"/>
          </a:xfrm>
          <a:prstGeom prst="rect">
            <a:avLst/>
          </a:prstGeom>
        </p:spPr>
        <p:txBody>
          <a:bodyPr lIns="0" tIns="0" rIns="0" bIns="0" rtlCol="0" anchor="t">
            <a:spAutoFit/>
          </a:bodyPr>
          <a:lstStyle/>
          <a:p>
            <a:pPr algn="l">
              <a:lnSpc>
                <a:spcPts val="3499"/>
              </a:lnSpc>
            </a:pPr>
            <a:r>
              <a:rPr lang="en-US" sz="2499">
                <a:solidFill>
                  <a:srgbClr val="000000"/>
                </a:solidFill>
                <a:latin typeface="Poppins"/>
                <a:ea typeface="Poppins"/>
                <a:cs typeface="Poppins"/>
                <a:sym typeface="Poppins"/>
              </a:rPr>
              <a:t>Head to the application link on the website to apply in writing, by video or by voice note.  </a:t>
            </a:r>
          </a:p>
          <a:p>
            <a:pPr algn="l">
              <a:lnSpc>
                <a:spcPts val="3499"/>
              </a:lnSpc>
            </a:pPr>
            <a:endParaRPr lang="en-US" sz="2499">
              <a:solidFill>
                <a:srgbClr val="000000"/>
              </a:solidFill>
              <a:latin typeface="Poppins"/>
              <a:ea typeface="Poppins"/>
              <a:cs typeface="Poppins"/>
              <a:sym typeface="Poppins"/>
            </a:endParaRPr>
          </a:p>
          <a:p>
            <a:pPr algn="l">
              <a:lnSpc>
                <a:spcPts val="3499"/>
              </a:lnSpc>
            </a:pPr>
            <a:r>
              <a:rPr lang="en-US" sz="2499" b="1">
                <a:solidFill>
                  <a:srgbClr val="000000"/>
                </a:solidFill>
                <a:latin typeface="Poppins Bold"/>
                <a:ea typeface="Poppins Bold"/>
                <a:cs typeface="Poppins Bold"/>
                <a:sym typeface="Poppins Bold"/>
              </a:rPr>
              <a:t>Applications close at 11:59 PM on Sunday 14th September. </a:t>
            </a:r>
          </a:p>
          <a:p>
            <a:pPr algn="l">
              <a:lnSpc>
                <a:spcPts val="3499"/>
              </a:lnSpc>
            </a:pPr>
            <a:r>
              <a:rPr lang="en-US" sz="2499" b="1">
                <a:solidFill>
                  <a:srgbClr val="000000"/>
                </a:solidFill>
                <a:latin typeface="Poppins Bold"/>
                <a:ea typeface="Poppins Bold"/>
                <a:cs typeface="Poppins Bold"/>
                <a:sym typeface="Poppins Bold"/>
              </a:rPr>
              <a:t>Applicants will hear back by Friday 10th October 2025. </a:t>
            </a:r>
          </a:p>
          <a:p>
            <a:pPr algn="l">
              <a:lnSpc>
                <a:spcPts val="3499"/>
              </a:lnSpc>
            </a:pPr>
            <a:endParaRPr lang="en-US" sz="2499" b="1">
              <a:solidFill>
                <a:srgbClr val="000000"/>
              </a:solidFill>
              <a:latin typeface="Poppins Bold"/>
              <a:ea typeface="Poppins Bold"/>
              <a:cs typeface="Poppins Bold"/>
              <a:sym typeface="Poppi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028700" y="4609215"/>
            <a:ext cx="13357857" cy="1459094"/>
          </a:xfrm>
          <a:prstGeom prst="rect">
            <a:avLst/>
          </a:prstGeom>
        </p:spPr>
        <p:txBody>
          <a:bodyPr lIns="0" tIns="0" rIns="0" bIns="0" rtlCol="0" anchor="t">
            <a:spAutoFit/>
          </a:bodyPr>
          <a:lstStyle/>
          <a:p>
            <a:pPr algn="l">
              <a:lnSpc>
                <a:spcPts val="10469"/>
              </a:lnSpc>
            </a:pPr>
            <a:r>
              <a:rPr lang="en-US" sz="12173" b="1" spc="-535">
                <a:solidFill>
                  <a:srgbClr val="BD1F3D"/>
                </a:solidFill>
                <a:latin typeface="FatFrank Heavy"/>
                <a:ea typeface="FatFrank Heavy"/>
                <a:cs typeface="FatFrank Heavy"/>
                <a:sym typeface="FatFrank Heavy"/>
              </a:rPr>
              <a:t>Questions?</a:t>
            </a:r>
          </a:p>
        </p:txBody>
      </p:sp>
      <p:sp>
        <p:nvSpPr>
          <p:cNvPr id="3" name="TextBox 2">
            <a:extLst>
              <a:ext uri="{FF2B5EF4-FFF2-40B4-BE49-F238E27FC236}">
                <a16:creationId xmlns:a16="http://schemas.microsoft.com/office/drawing/2014/main" id="{8478FFCE-9ED3-4C34-B6C3-B36F46206237}"/>
              </a:ext>
            </a:extLst>
          </p:cNvPr>
          <p:cNvSpPr txBox="1"/>
          <p:nvPr/>
        </p:nvSpPr>
        <p:spPr>
          <a:xfrm>
            <a:off x="1028700" y="6591300"/>
            <a:ext cx="11277600" cy="2677656"/>
          </a:xfrm>
          <a:prstGeom prst="rect">
            <a:avLst/>
          </a:prstGeom>
          <a:noFill/>
        </p:spPr>
        <p:txBody>
          <a:bodyPr wrap="square" rtlCol="0">
            <a:spAutoFit/>
          </a:bodyPr>
          <a:lstStyle/>
          <a:p>
            <a:r>
              <a:rPr lang="en-US" sz="2800" b="1">
                <a:latin typeface="Poppins" panose="00000500000000000000" pitchFamily="2" charset="0"/>
                <a:cs typeface="Poppins" panose="00000500000000000000" pitchFamily="2" charset="0"/>
              </a:rPr>
              <a:t>Please use the “raise hand function” if you’d like to ask a question</a:t>
            </a:r>
          </a:p>
          <a:p>
            <a:endParaRPr lang="en-US" sz="2800" b="1">
              <a:latin typeface="Poppins" panose="00000500000000000000" pitchFamily="2" charset="0"/>
              <a:cs typeface="Poppins" panose="00000500000000000000" pitchFamily="2" charset="0"/>
            </a:endParaRPr>
          </a:p>
          <a:p>
            <a:r>
              <a:rPr lang="en-US" sz="2800" b="1">
                <a:latin typeface="Poppins" panose="00000500000000000000" pitchFamily="2" charset="0"/>
                <a:cs typeface="Poppins" panose="00000500000000000000" pitchFamily="2" charset="0"/>
              </a:rPr>
              <a:t> </a:t>
            </a:r>
          </a:p>
          <a:p>
            <a:r>
              <a:rPr lang="en-US" sz="2800" b="1">
                <a:latin typeface="Poppins" panose="00000500000000000000" pitchFamily="2" charset="0"/>
                <a:cs typeface="Poppins" panose="00000500000000000000" pitchFamily="2" charset="0"/>
              </a:rPr>
              <a:t>Alternatively, please use the chat function to share your question</a:t>
            </a:r>
            <a:endParaRPr lang="en-GB" sz="2800" b="1">
              <a:latin typeface="Poppins" panose="00000500000000000000" pitchFamily="2" charset="0"/>
              <a:cs typeface="Poppins" panose="00000500000000000000"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028700" y="4609215"/>
            <a:ext cx="13357857" cy="1459094"/>
          </a:xfrm>
          <a:prstGeom prst="rect">
            <a:avLst/>
          </a:prstGeom>
        </p:spPr>
        <p:txBody>
          <a:bodyPr lIns="0" tIns="0" rIns="0" bIns="0" rtlCol="0" anchor="t">
            <a:spAutoFit/>
          </a:bodyPr>
          <a:lstStyle/>
          <a:p>
            <a:pPr algn="l">
              <a:lnSpc>
                <a:spcPts val="10469"/>
              </a:lnSpc>
            </a:pPr>
            <a:r>
              <a:rPr lang="en-US" sz="12173" b="1" spc="-535">
                <a:solidFill>
                  <a:srgbClr val="BD1F3D"/>
                </a:solidFill>
                <a:latin typeface="FatFrank Heavy"/>
                <a:ea typeface="FatFrank Heavy"/>
                <a:cs typeface="FatFrank Heavy"/>
                <a:sym typeface="FatFrank Heavy"/>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028700" y="1419225"/>
            <a:ext cx="10738687" cy="2782824"/>
          </a:xfrm>
          <a:prstGeom prst="rect">
            <a:avLst/>
          </a:prstGeom>
        </p:spPr>
        <p:txBody>
          <a:bodyPr lIns="0" tIns="0" rIns="0" bIns="0" rtlCol="0" anchor="t">
            <a:spAutoFit/>
          </a:bodyPr>
          <a:lstStyle/>
          <a:p>
            <a:pPr algn="just">
              <a:lnSpc>
                <a:spcPts val="10469"/>
              </a:lnSpc>
            </a:pPr>
            <a:r>
              <a:rPr lang="en-US" sz="12173" b="1" spc="-535">
                <a:solidFill>
                  <a:srgbClr val="BD1F3D"/>
                </a:solidFill>
                <a:latin typeface="FatFrank Heavy"/>
                <a:ea typeface="FatFrank Heavy"/>
                <a:cs typeface="FatFrank Heavy"/>
                <a:sym typeface="FatFrank Heavy"/>
              </a:rPr>
              <a:t>HOUSE</a:t>
            </a:r>
          </a:p>
          <a:p>
            <a:pPr algn="just">
              <a:lnSpc>
                <a:spcPts val="10469"/>
              </a:lnSpc>
            </a:pPr>
            <a:r>
              <a:rPr lang="en-US" sz="12173" b="1" spc="-535">
                <a:solidFill>
                  <a:srgbClr val="BD1F3D"/>
                </a:solidFill>
                <a:latin typeface="FatFrank Heavy"/>
                <a:ea typeface="FatFrank Heavy"/>
                <a:cs typeface="FatFrank Heavy"/>
                <a:sym typeface="FatFrank Heavy"/>
              </a:rPr>
              <a:t>KEEPING</a:t>
            </a:r>
          </a:p>
        </p:txBody>
      </p:sp>
      <p:sp>
        <p:nvSpPr>
          <p:cNvPr id="3" name="TextBox 3"/>
          <p:cNvSpPr txBox="1"/>
          <p:nvPr/>
        </p:nvSpPr>
        <p:spPr>
          <a:xfrm>
            <a:off x="1028700" y="4675275"/>
            <a:ext cx="16230600" cy="2632075"/>
          </a:xfrm>
          <a:prstGeom prst="rect">
            <a:avLst/>
          </a:prstGeom>
        </p:spPr>
        <p:txBody>
          <a:bodyPr lIns="0" tIns="0" rIns="0" bIns="0" rtlCol="0" anchor="t">
            <a:spAutoFit/>
          </a:bodyPr>
          <a:lstStyle/>
          <a:p>
            <a:pPr algn="l">
              <a:lnSpc>
                <a:spcPts val="3499"/>
              </a:lnSpc>
            </a:pPr>
            <a:r>
              <a:rPr lang="en-US" sz="2499">
                <a:solidFill>
                  <a:srgbClr val="000000"/>
                </a:solidFill>
                <a:latin typeface="Poppins"/>
                <a:ea typeface="Poppins"/>
                <a:cs typeface="Poppins"/>
                <a:sym typeface="Poppins"/>
              </a:rPr>
              <a:t>We will be recording the Q&amp;A session to upload onto the website for those who are unable to </a:t>
            </a:r>
          </a:p>
          <a:p>
            <a:pPr algn="l">
              <a:lnSpc>
                <a:spcPts val="3499"/>
              </a:lnSpc>
            </a:pPr>
            <a:r>
              <a:rPr lang="en-US" sz="2499">
                <a:solidFill>
                  <a:srgbClr val="000000"/>
                </a:solidFill>
                <a:latin typeface="Poppins"/>
                <a:ea typeface="Poppins"/>
                <a:cs typeface="Poppins"/>
                <a:sym typeface="Poppins"/>
              </a:rPr>
              <a:t>attend today – </a:t>
            </a:r>
            <a:r>
              <a:rPr lang="en-US" sz="2499" b="1">
                <a:solidFill>
                  <a:srgbClr val="000000"/>
                </a:solidFill>
                <a:latin typeface="Poppins Bold"/>
                <a:ea typeface="Poppins Bold"/>
                <a:cs typeface="Poppins Bold"/>
                <a:sym typeface="Poppins Bold"/>
              </a:rPr>
              <a:t>if you do not wish to be in the recording, please do feel free to leave camera </a:t>
            </a:r>
          </a:p>
          <a:p>
            <a:pPr algn="l">
              <a:lnSpc>
                <a:spcPts val="3499"/>
              </a:lnSpc>
            </a:pPr>
            <a:r>
              <a:rPr lang="en-US" sz="2499" b="1">
                <a:solidFill>
                  <a:srgbClr val="000000"/>
                </a:solidFill>
                <a:latin typeface="Poppins Bold"/>
                <a:ea typeface="Poppins Bold"/>
                <a:cs typeface="Poppins Bold"/>
                <a:sym typeface="Poppins Bold"/>
              </a:rPr>
              <a:t>off and use the chat function to submit your questions. </a:t>
            </a:r>
          </a:p>
          <a:p>
            <a:pPr algn="l">
              <a:lnSpc>
                <a:spcPts val="3499"/>
              </a:lnSpc>
            </a:pPr>
            <a:endParaRPr lang="en-US" sz="2499" b="1">
              <a:solidFill>
                <a:srgbClr val="000000"/>
              </a:solidFill>
              <a:latin typeface="Poppins Bold"/>
              <a:ea typeface="Poppins Bold"/>
              <a:cs typeface="Poppins Bold"/>
              <a:sym typeface="Poppins Bold"/>
            </a:endParaRPr>
          </a:p>
          <a:p>
            <a:pPr algn="l">
              <a:lnSpc>
                <a:spcPts val="3499"/>
              </a:lnSpc>
            </a:pPr>
            <a:r>
              <a:rPr lang="en-US" sz="2499" b="1">
                <a:solidFill>
                  <a:srgbClr val="000000"/>
                </a:solidFill>
                <a:latin typeface="Poppins Bold"/>
                <a:ea typeface="Poppins Bold"/>
                <a:cs typeface="Poppins Bold"/>
                <a:sym typeface="Poppins Bold"/>
              </a:rPr>
              <a:t>Please keep yourself muted </a:t>
            </a:r>
            <a:r>
              <a:rPr lang="en-US" sz="2499">
                <a:solidFill>
                  <a:srgbClr val="000000"/>
                </a:solidFill>
                <a:latin typeface="Poppins"/>
                <a:ea typeface="Poppins"/>
                <a:cs typeface="Poppins"/>
                <a:sym typeface="Poppins"/>
              </a:rPr>
              <a:t>until you are asked to speak during the questions </a:t>
            </a:r>
          </a:p>
          <a:p>
            <a:pPr algn="l">
              <a:lnSpc>
                <a:spcPts val="3499"/>
              </a:lnSpc>
            </a:pPr>
            <a:r>
              <a:rPr lang="en-US" sz="2499">
                <a:solidFill>
                  <a:srgbClr val="000000"/>
                </a:solidFill>
                <a:latin typeface="Poppins"/>
                <a:ea typeface="Poppins"/>
                <a:cs typeface="Poppins"/>
                <a:sym typeface="Poppins"/>
              </a:rPr>
              <a:t>section of the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pic>
        <p:nvPicPr>
          <p:cNvPr id="1026" name="Picture 2" descr="A photo taken of a man smiling at a camera in a outside setting">
            <a:extLst>
              <a:ext uri="{FF2B5EF4-FFF2-40B4-BE49-F238E27FC236}">
                <a16:creationId xmlns:a16="http://schemas.microsoft.com/office/drawing/2014/main" id="{EC4E5ACE-C0EF-5125-BDAE-2F58255305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1" b="98597" l="4208" r="94637">
                        <a14:foregroundMark x1="49670" y1="10190" x2="54290" y2="11221"/>
                        <a14:foregroundMark x1="54290" y1="11221" x2="58622" y2="15264"/>
                        <a14:foregroundMark x1="58622" y1="15264" x2="59983" y2="20008"/>
                        <a14:foregroundMark x1="51568" y1="11139" x2="41419" y2="14810"/>
                        <a14:foregroundMark x1="41419" y1="14810" x2="41254" y2="15512"/>
                        <a14:foregroundMark x1="48597" y1="52929" x2="29827" y2="59406"/>
                        <a14:foregroundMark x1="29827" y1="59406" x2="10479" y2="76403"/>
                        <a14:foregroundMark x1="10479" y1="76403" x2="16584" y2="84983"/>
                        <a14:foregroundMark x1="16584" y1="84983" x2="48845" y2="98515"/>
                        <a14:foregroundMark x1="48845" y1="98515" x2="94678" y2="93606"/>
                        <a14:foregroundMark x1="94678" y1="93606" x2="62500" y2="61139"/>
                        <a14:foregroundMark x1="62500" y1="61139" x2="46411" y2="53383"/>
                        <a14:foregroundMark x1="22071" y1="70998" x2="84158" y2="82261"/>
                        <a14:foregroundMark x1="84158" y1="82261" x2="85850" y2="81766"/>
                        <a14:foregroundMark x1="43152" y1="83787" x2="87913" y2="90677"/>
                        <a14:foregroundMark x1="10561" y1="72277" x2="4290" y2="74134"/>
                        <a14:foregroundMark x1="6642" y1="85974" x2="50784" y2="97855"/>
                        <a14:foregroundMark x1="50784" y1="97855" x2="50784" y2="97855"/>
                        <a14:foregroundMark x1="6972" y1="90347" x2="6642" y2="98597"/>
                        <a14:foregroundMark x1="44843" y1="43894" x2="62335" y2="45751"/>
                      </a14:backgroundRemoval>
                    </a14:imgEffect>
                    <a14:imgEffect>
                      <a14:colorTemperature colorTemp="53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645443" y="4216144"/>
            <a:ext cx="3566595" cy="356659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4354492" y="3049260"/>
            <a:ext cx="9702028" cy="7578313"/>
          </a:xfrm>
          <a:custGeom>
            <a:avLst/>
            <a:gdLst/>
            <a:ahLst/>
            <a:cxnLst/>
            <a:rect l="l" t="t" r="r" b="b"/>
            <a:pathLst>
              <a:path w="9702028" h="7578313">
                <a:moveTo>
                  <a:pt x="0" y="0"/>
                </a:moveTo>
                <a:lnTo>
                  <a:pt x="9702028" y="0"/>
                </a:lnTo>
                <a:lnTo>
                  <a:pt x="9702028" y="7578313"/>
                </a:lnTo>
                <a:lnTo>
                  <a:pt x="0" y="7578313"/>
                </a:lnTo>
                <a:lnTo>
                  <a:pt x="0" y="0"/>
                </a:lnTo>
                <a:close/>
              </a:path>
            </a:pathLst>
          </a:custGeom>
          <a:blipFill>
            <a:blip r:embed="rId4"/>
            <a:stretch>
              <a:fillRect t="-557" b="-557"/>
            </a:stretch>
          </a:blipFill>
        </p:spPr>
        <p:txBody>
          <a:bodyPr/>
          <a:lstStyle/>
          <a:p>
            <a:endParaRPr lang="en-US"/>
          </a:p>
        </p:txBody>
      </p:sp>
      <p:grpSp>
        <p:nvGrpSpPr>
          <p:cNvPr id="3" name="Group 3"/>
          <p:cNvGrpSpPr/>
          <p:nvPr/>
        </p:nvGrpSpPr>
        <p:grpSpPr>
          <a:xfrm rot="-1064185">
            <a:off x="4067607" y="4347818"/>
            <a:ext cx="1407607" cy="1180674"/>
            <a:chOff x="0" y="0"/>
            <a:chExt cx="2875280" cy="2411730"/>
          </a:xfrm>
        </p:grpSpPr>
        <p:sp>
          <p:nvSpPr>
            <p:cNvPr id="4" name="Freeform 4"/>
            <p:cNvSpPr/>
            <p:nvPr/>
          </p:nvSpPr>
          <p:spPr>
            <a:xfrm>
              <a:off x="50800" y="49530"/>
              <a:ext cx="2774950" cy="2321560"/>
            </a:xfrm>
            <a:custGeom>
              <a:avLst/>
              <a:gdLst/>
              <a:ahLst/>
              <a:cxnLst/>
              <a:rect l="l" t="t" r="r" b="b"/>
              <a:pathLst>
                <a:path w="2774950" h="2321560">
                  <a:moveTo>
                    <a:pt x="0" y="311150"/>
                  </a:moveTo>
                  <a:cubicBezTo>
                    <a:pt x="10160" y="165100"/>
                    <a:pt x="19050" y="142240"/>
                    <a:pt x="31750" y="119380"/>
                  </a:cubicBezTo>
                  <a:cubicBezTo>
                    <a:pt x="44450" y="96520"/>
                    <a:pt x="63500" y="74930"/>
                    <a:pt x="85090" y="58420"/>
                  </a:cubicBezTo>
                  <a:cubicBezTo>
                    <a:pt x="105410" y="43180"/>
                    <a:pt x="120650" y="33020"/>
                    <a:pt x="153670" y="24130"/>
                  </a:cubicBezTo>
                  <a:cubicBezTo>
                    <a:pt x="219710" y="6350"/>
                    <a:pt x="370840" y="2540"/>
                    <a:pt x="472440" y="1270"/>
                  </a:cubicBezTo>
                  <a:cubicBezTo>
                    <a:pt x="567690" y="0"/>
                    <a:pt x="671830" y="1270"/>
                    <a:pt x="748030" y="13970"/>
                  </a:cubicBezTo>
                  <a:cubicBezTo>
                    <a:pt x="805180" y="24130"/>
                    <a:pt x="847090" y="39370"/>
                    <a:pt x="894080" y="59690"/>
                  </a:cubicBezTo>
                  <a:cubicBezTo>
                    <a:pt x="942340" y="80010"/>
                    <a:pt x="981710" y="100330"/>
                    <a:pt x="1032510" y="135890"/>
                  </a:cubicBezTo>
                  <a:cubicBezTo>
                    <a:pt x="1104900" y="185420"/>
                    <a:pt x="1214120" y="281940"/>
                    <a:pt x="1277620" y="347980"/>
                  </a:cubicBezTo>
                  <a:cubicBezTo>
                    <a:pt x="1323340" y="397510"/>
                    <a:pt x="1352550" y="436880"/>
                    <a:pt x="1386840" y="486410"/>
                  </a:cubicBezTo>
                  <a:cubicBezTo>
                    <a:pt x="1423670" y="538480"/>
                    <a:pt x="1446530" y="575310"/>
                    <a:pt x="1489710" y="656590"/>
                  </a:cubicBezTo>
                  <a:cubicBezTo>
                    <a:pt x="1584960" y="836930"/>
                    <a:pt x="1781810" y="1328420"/>
                    <a:pt x="1899920" y="1557020"/>
                  </a:cubicBezTo>
                  <a:cubicBezTo>
                    <a:pt x="1976120" y="1703070"/>
                    <a:pt x="2043430" y="1822450"/>
                    <a:pt x="2104390" y="1908810"/>
                  </a:cubicBezTo>
                  <a:cubicBezTo>
                    <a:pt x="2142490" y="1963420"/>
                    <a:pt x="2172970" y="1998980"/>
                    <a:pt x="2212340" y="2037080"/>
                  </a:cubicBezTo>
                  <a:cubicBezTo>
                    <a:pt x="2249170" y="2073910"/>
                    <a:pt x="2291080" y="2105660"/>
                    <a:pt x="2332990" y="2134870"/>
                  </a:cubicBezTo>
                  <a:cubicBezTo>
                    <a:pt x="2372360" y="2161540"/>
                    <a:pt x="2413000" y="2185670"/>
                    <a:pt x="2453640" y="2202180"/>
                  </a:cubicBezTo>
                  <a:cubicBezTo>
                    <a:pt x="2489200" y="2218690"/>
                    <a:pt x="2518410" y="2227580"/>
                    <a:pt x="2559050" y="2237740"/>
                  </a:cubicBezTo>
                  <a:cubicBezTo>
                    <a:pt x="2614930" y="2250440"/>
                    <a:pt x="2731770" y="2244090"/>
                    <a:pt x="2758440" y="2263140"/>
                  </a:cubicBezTo>
                  <a:cubicBezTo>
                    <a:pt x="2768600" y="2270760"/>
                    <a:pt x="2774950" y="2282190"/>
                    <a:pt x="2772410" y="2289810"/>
                  </a:cubicBezTo>
                  <a:cubicBezTo>
                    <a:pt x="2769870" y="2298700"/>
                    <a:pt x="2750820" y="2311400"/>
                    <a:pt x="2741930" y="2310130"/>
                  </a:cubicBezTo>
                  <a:cubicBezTo>
                    <a:pt x="2734310" y="2310130"/>
                    <a:pt x="2725420" y="2301240"/>
                    <a:pt x="2724150" y="2294890"/>
                  </a:cubicBezTo>
                  <a:cubicBezTo>
                    <a:pt x="2721610" y="2287270"/>
                    <a:pt x="2726690" y="2270760"/>
                    <a:pt x="2731770" y="2265680"/>
                  </a:cubicBezTo>
                  <a:cubicBezTo>
                    <a:pt x="2738120" y="2260600"/>
                    <a:pt x="2749550" y="2259330"/>
                    <a:pt x="2755900" y="2261870"/>
                  </a:cubicBezTo>
                  <a:cubicBezTo>
                    <a:pt x="2763520" y="2265680"/>
                    <a:pt x="2773680" y="2279650"/>
                    <a:pt x="2772410" y="2287270"/>
                  </a:cubicBezTo>
                  <a:cubicBezTo>
                    <a:pt x="2771140" y="2296160"/>
                    <a:pt x="2759710" y="2306320"/>
                    <a:pt x="2744470" y="2311400"/>
                  </a:cubicBezTo>
                  <a:cubicBezTo>
                    <a:pt x="2708910" y="2321560"/>
                    <a:pt x="2600960" y="2298700"/>
                    <a:pt x="2543810" y="2286000"/>
                  </a:cubicBezTo>
                  <a:cubicBezTo>
                    <a:pt x="2499360" y="2275840"/>
                    <a:pt x="2466340" y="2264410"/>
                    <a:pt x="2428240" y="2246630"/>
                  </a:cubicBezTo>
                  <a:cubicBezTo>
                    <a:pt x="2386330" y="2227580"/>
                    <a:pt x="2341880" y="2202180"/>
                    <a:pt x="2301240" y="2174240"/>
                  </a:cubicBezTo>
                  <a:cubicBezTo>
                    <a:pt x="2256790" y="2143760"/>
                    <a:pt x="2212340" y="2108200"/>
                    <a:pt x="2172970" y="2068830"/>
                  </a:cubicBezTo>
                  <a:cubicBezTo>
                    <a:pt x="2132330" y="2029460"/>
                    <a:pt x="2101850" y="1993900"/>
                    <a:pt x="2061210" y="1935480"/>
                  </a:cubicBezTo>
                  <a:cubicBezTo>
                    <a:pt x="1998980" y="1847850"/>
                    <a:pt x="1930400" y="1725930"/>
                    <a:pt x="1854200" y="1578610"/>
                  </a:cubicBezTo>
                  <a:cubicBezTo>
                    <a:pt x="1736090" y="1348740"/>
                    <a:pt x="1540510" y="861060"/>
                    <a:pt x="1446530" y="683260"/>
                  </a:cubicBezTo>
                  <a:cubicBezTo>
                    <a:pt x="1404620" y="604520"/>
                    <a:pt x="1381760" y="568960"/>
                    <a:pt x="1346200" y="518160"/>
                  </a:cubicBezTo>
                  <a:cubicBezTo>
                    <a:pt x="1313180" y="469900"/>
                    <a:pt x="1286510" y="431800"/>
                    <a:pt x="1242060" y="384810"/>
                  </a:cubicBezTo>
                  <a:cubicBezTo>
                    <a:pt x="1182370" y="321310"/>
                    <a:pt x="1076960" y="228600"/>
                    <a:pt x="1008380" y="180340"/>
                  </a:cubicBezTo>
                  <a:cubicBezTo>
                    <a:pt x="961390" y="146050"/>
                    <a:pt x="923290" y="127000"/>
                    <a:pt x="878840" y="107950"/>
                  </a:cubicBezTo>
                  <a:cubicBezTo>
                    <a:pt x="835660" y="88900"/>
                    <a:pt x="788670" y="74930"/>
                    <a:pt x="742950" y="64770"/>
                  </a:cubicBezTo>
                  <a:cubicBezTo>
                    <a:pt x="697230" y="55880"/>
                    <a:pt x="661670" y="53340"/>
                    <a:pt x="604520" y="52070"/>
                  </a:cubicBezTo>
                  <a:cubicBezTo>
                    <a:pt x="513080" y="48260"/>
                    <a:pt x="336550" y="46990"/>
                    <a:pt x="248920" y="59690"/>
                  </a:cubicBezTo>
                  <a:cubicBezTo>
                    <a:pt x="194310" y="67310"/>
                    <a:pt x="151130" y="76200"/>
                    <a:pt x="120650" y="93980"/>
                  </a:cubicBezTo>
                  <a:cubicBezTo>
                    <a:pt x="100330" y="105410"/>
                    <a:pt x="88900" y="121920"/>
                    <a:pt x="78740" y="138430"/>
                  </a:cubicBezTo>
                  <a:cubicBezTo>
                    <a:pt x="67310" y="156210"/>
                    <a:pt x="60960" y="173990"/>
                    <a:pt x="55880" y="198120"/>
                  </a:cubicBezTo>
                  <a:cubicBezTo>
                    <a:pt x="48260" y="231140"/>
                    <a:pt x="62230" y="303530"/>
                    <a:pt x="46990" y="323850"/>
                  </a:cubicBezTo>
                  <a:cubicBezTo>
                    <a:pt x="40640" y="334010"/>
                    <a:pt x="24130" y="337820"/>
                    <a:pt x="16510" y="335280"/>
                  </a:cubicBezTo>
                  <a:cubicBezTo>
                    <a:pt x="8890" y="332740"/>
                    <a:pt x="0" y="311150"/>
                    <a:pt x="0" y="311150"/>
                  </a:cubicBezTo>
                </a:path>
              </a:pathLst>
            </a:custGeom>
            <a:solidFill>
              <a:srgbClr val="A08FC4"/>
            </a:solidFill>
            <a:ln cap="sq">
              <a:noFill/>
              <a:prstDash val="solid"/>
              <a:miter/>
            </a:ln>
          </p:spPr>
          <p:txBody>
            <a:bodyPr/>
            <a:lstStyle/>
            <a:p>
              <a:endParaRPr lang="en-US"/>
            </a:p>
          </p:txBody>
        </p:sp>
      </p:grpSp>
      <p:grpSp>
        <p:nvGrpSpPr>
          <p:cNvPr id="5" name="Group 5"/>
          <p:cNvGrpSpPr/>
          <p:nvPr/>
        </p:nvGrpSpPr>
        <p:grpSpPr>
          <a:xfrm rot="-1064185">
            <a:off x="5085976" y="4732524"/>
            <a:ext cx="603704" cy="798307"/>
            <a:chOff x="0" y="0"/>
            <a:chExt cx="1233170" cy="1630680"/>
          </a:xfrm>
        </p:grpSpPr>
        <p:sp>
          <p:nvSpPr>
            <p:cNvPr id="6" name="Freeform 6"/>
            <p:cNvSpPr/>
            <p:nvPr/>
          </p:nvSpPr>
          <p:spPr>
            <a:xfrm>
              <a:off x="48260" y="50800"/>
              <a:ext cx="1159510" cy="1531620"/>
            </a:xfrm>
            <a:custGeom>
              <a:avLst/>
              <a:gdLst/>
              <a:ahLst/>
              <a:cxnLst/>
              <a:rect l="l" t="t" r="r" b="b"/>
              <a:pathLst>
                <a:path w="1159510" h="1531620">
                  <a:moveTo>
                    <a:pt x="30480" y="1286510"/>
                  </a:moveTo>
                  <a:cubicBezTo>
                    <a:pt x="449580" y="1336040"/>
                    <a:pt x="694690" y="1314450"/>
                    <a:pt x="826770" y="1342390"/>
                  </a:cubicBezTo>
                  <a:cubicBezTo>
                    <a:pt x="913130" y="1360170"/>
                    <a:pt x="977900" y="1394460"/>
                    <a:pt x="1032510" y="1422400"/>
                  </a:cubicBezTo>
                  <a:cubicBezTo>
                    <a:pt x="1070610" y="1442720"/>
                    <a:pt x="1112520" y="1464310"/>
                    <a:pt x="1126490" y="1484630"/>
                  </a:cubicBezTo>
                  <a:cubicBezTo>
                    <a:pt x="1134110" y="1496060"/>
                    <a:pt x="1137920" y="1510030"/>
                    <a:pt x="1132840" y="1517650"/>
                  </a:cubicBezTo>
                  <a:cubicBezTo>
                    <a:pt x="1129030" y="1525270"/>
                    <a:pt x="1109980" y="1531620"/>
                    <a:pt x="1101090" y="1529080"/>
                  </a:cubicBezTo>
                  <a:cubicBezTo>
                    <a:pt x="1092200" y="1525270"/>
                    <a:pt x="1090930" y="1510030"/>
                    <a:pt x="1083310" y="1489710"/>
                  </a:cubicBezTo>
                  <a:cubicBezTo>
                    <a:pt x="1061720" y="1421130"/>
                    <a:pt x="1016000" y="1198880"/>
                    <a:pt x="994410" y="1026160"/>
                  </a:cubicBezTo>
                  <a:cubicBezTo>
                    <a:pt x="966470" y="812800"/>
                    <a:pt x="952500" y="486410"/>
                    <a:pt x="946150" y="300990"/>
                  </a:cubicBezTo>
                  <a:cubicBezTo>
                    <a:pt x="942340" y="187960"/>
                    <a:pt x="927100" y="67310"/>
                    <a:pt x="944880" y="25400"/>
                  </a:cubicBezTo>
                  <a:cubicBezTo>
                    <a:pt x="952500" y="10160"/>
                    <a:pt x="963930" y="1270"/>
                    <a:pt x="971550" y="0"/>
                  </a:cubicBezTo>
                  <a:cubicBezTo>
                    <a:pt x="979170" y="0"/>
                    <a:pt x="989330" y="6350"/>
                    <a:pt x="993140" y="12700"/>
                  </a:cubicBezTo>
                  <a:cubicBezTo>
                    <a:pt x="995680" y="20320"/>
                    <a:pt x="994410" y="36830"/>
                    <a:pt x="989330" y="43180"/>
                  </a:cubicBezTo>
                  <a:cubicBezTo>
                    <a:pt x="984250" y="49530"/>
                    <a:pt x="974090" y="53340"/>
                    <a:pt x="966470" y="50800"/>
                  </a:cubicBezTo>
                  <a:cubicBezTo>
                    <a:pt x="958850" y="49530"/>
                    <a:pt x="946150" y="36830"/>
                    <a:pt x="946150" y="29210"/>
                  </a:cubicBezTo>
                  <a:cubicBezTo>
                    <a:pt x="944880" y="20320"/>
                    <a:pt x="961390" y="1270"/>
                    <a:pt x="969010" y="0"/>
                  </a:cubicBezTo>
                  <a:cubicBezTo>
                    <a:pt x="977900" y="0"/>
                    <a:pt x="989330" y="10160"/>
                    <a:pt x="995680" y="25400"/>
                  </a:cubicBezTo>
                  <a:cubicBezTo>
                    <a:pt x="1021080" y="83820"/>
                    <a:pt x="995680" y="336550"/>
                    <a:pt x="1003300" y="497840"/>
                  </a:cubicBezTo>
                  <a:cubicBezTo>
                    <a:pt x="1010920" y="668020"/>
                    <a:pt x="1022350" y="847090"/>
                    <a:pt x="1043940" y="1018540"/>
                  </a:cubicBezTo>
                  <a:cubicBezTo>
                    <a:pt x="1065530" y="1187450"/>
                    <a:pt x="1159510" y="1471930"/>
                    <a:pt x="1132840" y="1517650"/>
                  </a:cubicBezTo>
                  <a:cubicBezTo>
                    <a:pt x="1126490" y="1529080"/>
                    <a:pt x="1115060" y="1530350"/>
                    <a:pt x="1101090" y="1529080"/>
                  </a:cubicBezTo>
                  <a:cubicBezTo>
                    <a:pt x="1070610" y="1525270"/>
                    <a:pt x="1008380" y="1465580"/>
                    <a:pt x="960120" y="1442720"/>
                  </a:cubicBezTo>
                  <a:cubicBezTo>
                    <a:pt x="914400" y="1419860"/>
                    <a:pt x="883920" y="1404620"/>
                    <a:pt x="820420" y="1391920"/>
                  </a:cubicBezTo>
                  <a:cubicBezTo>
                    <a:pt x="689610" y="1366520"/>
                    <a:pt x="356870" y="1380490"/>
                    <a:pt x="210820" y="1365250"/>
                  </a:cubicBezTo>
                  <a:cubicBezTo>
                    <a:pt x="128270" y="1357630"/>
                    <a:pt x="44450" y="1355090"/>
                    <a:pt x="16510" y="1334770"/>
                  </a:cubicBezTo>
                  <a:cubicBezTo>
                    <a:pt x="6350" y="1325880"/>
                    <a:pt x="0" y="1311910"/>
                    <a:pt x="2540" y="1304290"/>
                  </a:cubicBezTo>
                  <a:cubicBezTo>
                    <a:pt x="5080" y="1296670"/>
                    <a:pt x="30480" y="1286510"/>
                    <a:pt x="30480" y="1286510"/>
                  </a:cubicBezTo>
                </a:path>
              </a:pathLst>
            </a:custGeom>
            <a:solidFill>
              <a:srgbClr val="A08FC4"/>
            </a:solidFill>
            <a:ln cap="sq">
              <a:noFill/>
              <a:prstDash val="solid"/>
              <a:miter/>
            </a:ln>
          </p:spPr>
          <p:txBody>
            <a:bodyPr/>
            <a:lstStyle/>
            <a:p>
              <a:endParaRPr lang="en-US"/>
            </a:p>
          </p:txBody>
        </p:sp>
      </p:grpSp>
      <p:grpSp>
        <p:nvGrpSpPr>
          <p:cNvPr id="7" name="Group 7"/>
          <p:cNvGrpSpPr/>
          <p:nvPr/>
        </p:nvGrpSpPr>
        <p:grpSpPr>
          <a:xfrm>
            <a:off x="8624690" y="1883092"/>
            <a:ext cx="683895" cy="2087880"/>
            <a:chOff x="0" y="0"/>
            <a:chExt cx="911860" cy="2783840"/>
          </a:xfrm>
        </p:grpSpPr>
        <p:sp>
          <p:nvSpPr>
            <p:cNvPr id="8" name="Freeform 8"/>
            <p:cNvSpPr/>
            <p:nvPr/>
          </p:nvSpPr>
          <p:spPr>
            <a:xfrm>
              <a:off x="25400" y="50800"/>
              <a:ext cx="835660" cy="2683510"/>
            </a:xfrm>
            <a:custGeom>
              <a:avLst/>
              <a:gdLst/>
              <a:ahLst/>
              <a:cxnLst/>
              <a:rect l="l" t="t" r="r" b="b"/>
              <a:pathLst>
                <a:path w="835660" h="2683510">
                  <a:moveTo>
                    <a:pt x="393700" y="26670"/>
                  </a:moveTo>
                  <a:cubicBezTo>
                    <a:pt x="394970" y="372110"/>
                    <a:pt x="396240" y="393700"/>
                    <a:pt x="406400" y="435610"/>
                  </a:cubicBezTo>
                  <a:cubicBezTo>
                    <a:pt x="420370" y="496570"/>
                    <a:pt x="444500" y="563880"/>
                    <a:pt x="478790" y="652780"/>
                  </a:cubicBezTo>
                  <a:cubicBezTo>
                    <a:pt x="538480" y="803910"/>
                    <a:pt x="687070" y="1106170"/>
                    <a:pt x="742950" y="1252220"/>
                  </a:cubicBezTo>
                  <a:cubicBezTo>
                    <a:pt x="773430" y="1334770"/>
                    <a:pt x="789940" y="1383030"/>
                    <a:pt x="805180" y="1447800"/>
                  </a:cubicBezTo>
                  <a:cubicBezTo>
                    <a:pt x="820420" y="1510030"/>
                    <a:pt x="835660" y="1591310"/>
                    <a:pt x="835660" y="1635760"/>
                  </a:cubicBezTo>
                  <a:cubicBezTo>
                    <a:pt x="835660" y="1658620"/>
                    <a:pt x="834390" y="1671320"/>
                    <a:pt x="826770" y="1687830"/>
                  </a:cubicBezTo>
                  <a:cubicBezTo>
                    <a:pt x="820420" y="1708150"/>
                    <a:pt x="810260" y="1724660"/>
                    <a:pt x="791210" y="1744980"/>
                  </a:cubicBezTo>
                  <a:cubicBezTo>
                    <a:pt x="762000" y="1775460"/>
                    <a:pt x="699770" y="1817370"/>
                    <a:pt x="647700" y="1842770"/>
                  </a:cubicBezTo>
                  <a:cubicBezTo>
                    <a:pt x="591820" y="1869440"/>
                    <a:pt x="530860" y="1883410"/>
                    <a:pt x="464820" y="1898650"/>
                  </a:cubicBezTo>
                  <a:cubicBezTo>
                    <a:pt x="389890" y="1915160"/>
                    <a:pt x="279400" y="1916430"/>
                    <a:pt x="219710" y="1931670"/>
                  </a:cubicBezTo>
                  <a:cubicBezTo>
                    <a:pt x="182880" y="1940560"/>
                    <a:pt x="152400" y="1946910"/>
                    <a:pt x="134620" y="1962150"/>
                  </a:cubicBezTo>
                  <a:cubicBezTo>
                    <a:pt x="120650" y="1973580"/>
                    <a:pt x="116840" y="1986280"/>
                    <a:pt x="110490" y="2005330"/>
                  </a:cubicBezTo>
                  <a:cubicBezTo>
                    <a:pt x="96520" y="2042160"/>
                    <a:pt x="88900" y="2100580"/>
                    <a:pt x="82550" y="2169160"/>
                  </a:cubicBezTo>
                  <a:cubicBezTo>
                    <a:pt x="72390" y="2288540"/>
                    <a:pt x="96520" y="2598420"/>
                    <a:pt x="76200" y="2656840"/>
                  </a:cubicBezTo>
                  <a:cubicBezTo>
                    <a:pt x="71120" y="2672080"/>
                    <a:pt x="66040" y="2679700"/>
                    <a:pt x="58420" y="2682240"/>
                  </a:cubicBezTo>
                  <a:cubicBezTo>
                    <a:pt x="49530" y="2683510"/>
                    <a:pt x="29210" y="2670810"/>
                    <a:pt x="26670" y="2663190"/>
                  </a:cubicBezTo>
                  <a:cubicBezTo>
                    <a:pt x="24130" y="2656840"/>
                    <a:pt x="27940" y="2645410"/>
                    <a:pt x="33020" y="2640330"/>
                  </a:cubicBezTo>
                  <a:cubicBezTo>
                    <a:pt x="36830" y="2635250"/>
                    <a:pt x="48260" y="2630170"/>
                    <a:pt x="54610" y="2632710"/>
                  </a:cubicBezTo>
                  <a:cubicBezTo>
                    <a:pt x="63500" y="2635250"/>
                    <a:pt x="77470" y="2654300"/>
                    <a:pt x="76200" y="2663190"/>
                  </a:cubicBezTo>
                  <a:cubicBezTo>
                    <a:pt x="74930" y="2670810"/>
                    <a:pt x="60960" y="2682240"/>
                    <a:pt x="52070" y="2682240"/>
                  </a:cubicBezTo>
                  <a:cubicBezTo>
                    <a:pt x="44450" y="2682240"/>
                    <a:pt x="33020" y="2673350"/>
                    <a:pt x="25400" y="2656840"/>
                  </a:cubicBezTo>
                  <a:cubicBezTo>
                    <a:pt x="0" y="2598420"/>
                    <a:pt x="20320" y="2288540"/>
                    <a:pt x="33020" y="2164080"/>
                  </a:cubicBezTo>
                  <a:cubicBezTo>
                    <a:pt x="40640" y="2086610"/>
                    <a:pt x="48260" y="2023110"/>
                    <a:pt x="67310" y="1979930"/>
                  </a:cubicBezTo>
                  <a:cubicBezTo>
                    <a:pt x="77470" y="1953260"/>
                    <a:pt x="91440" y="1935480"/>
                    <a:pt x="106680" y="1920240"/>
                  </a:cubicBezTo>
                  <a:cubicBezTo>
                    <a:pt x="121920" y="1907540"/>
                    <a:pt x="132080" y="1901190"/>
                    <a:pt x="157480" y="1892300"/>
                  </a:cubicBezTo>
                  <a:cubicBezTo>
                    <a:pt x="213360" y="1873250"/>
                    <a:pt x="368300" y="1868170"/>
                    <a:pt x="453390" y="1849120"/>
                  </a:cubicBezTo>
                  <a:cubicBezTo>
                    <a:pt x="518160" y="1833880"/>
                    <a:pt x="571500" y="1821180"/>
                    <a:pt x="622300" y="1798320"/>
                  </a:cubicBezTo>
                  <a:cubicBezTo>
                    <a:pt x="670560" y="1776730"/>
                    <a:pt x="723900" y="1739900"/>
                    <a:pt x="750570" y="1715770"/>
                  </a:cubicBezTo>
                  <a:cubicBezTo>
                    <a:pt x="764540" y="1701800"/>
                    <a:pt x="772160" y="1691640"/>
                    <a:pt x="778510" y="1677670"/>
                  </a:cubicBezTo>
                  <a:cubicBezTo>
                    <a:pt x="783590" y="1666240"/>
                    <a:pt x="784860" y="1656080"/>
                    <a:pt x="784860" y="1638300"/>
                  </a:cubicBezTo>
                  <a:cubicBezTo>
                    <a:pt x="784860" y="1600200"/>
                    <a:pt x="770890" y="1521460"/>
                    <a:pt x="756920" y="1461770"/>
                  </a:cubicBezTo>
                  <a:cubicBezTo>
                    <a:pt x="741680" y="1398270"/>
                    <a:pt x="726440" y="1351280"/>
                    <a:pt x="695960" y="1271270"/>
                  </a:cubicBezTo>
                  <a:cubicBezTo>
                    <a:pt x="641350" y="1126490"/>
                    <a:pt x="491490" y="825500"/>
                    <a:pt x="431800" y="671830"/>
                  </a:cubicBezTo>
                  <a:cubicBezTo>
                    <a:pt x="396240" y="579120"/>
                    <a:pt x="370840" y="506730"/>
                    <a:pt x="355600" y="443230"/>
                  </a:cubicBezTo>
                  <a:cubicBezTo>
                    <a:pt x="345440" y="398780"/>
                    <a:pt x="344170" y="374650"/>
                    <a:pt x="341630" y="327660"/>
                  </a:cubicBezTo>
                  <a:cubicBezTo>
                    <a:pt x="336550" y="250190"/>
                    <a:pt x="322580" y="67310"/>
                    <a:pt x="342900" y="24130"/>
                  </a:cubicBezTo>
                  <a:cubicBezTo>
                    <a:pt x="350520" y="8890"/>
                    <a:pt x="364490" y="0"/>
                    <a:pt x="372110" y="0"/>
                  </a:cubicBezTo>
                  <a:cubicBezTo>
                    <a:pt x="381000" y="1270"/>
                    <a:pt x="393700" y="26670"/>
                    <a:pt x="393700" y="26670"/>
                  </a:cubicBezTo>
                </a:path>
              </a:pathLst>
            </a:custGeom>
            <a:solidFill>
              <a:srgbClr val="A08FC4"/>
            </a:solidFill>
            <a:ln cap="sq">
              <a:noFill/>
              <a:prstDash val="solid"/>
              <a:miter/>
            </a:ln>
          </p:spPr>
          <p:txBody>
            <a:bodyPr/>
            <a:lstStyle/>
            <a:p>
              <a:endParaRPr lang="en-US"/>
            </a:p>
          </p:txBody>
        </p:sp>
      </p:grpSp>
      <p:grpSp>
        <p:nvGrpSpPr>
          <p:cNvPr id="9" name="Group 9"/>
          <p:cNvGrpSpPr/>
          <p:nvPr/>
        </p:nvGrpSpPr>
        <p:grpSpPr>
          <a:xfrm>
            <a:off x="8388470" y="3780472"/>
            <a:ext cx="674370" cy="435293"/>
            <a:chOff x="0" y="0"/>
            <a:chExt cx="899160" cy="580390"/>
          </a:xfrm>
        </p:grpSpPr>
        <p:sp>
          <p:nvSpPr>
            <p:cNvPr id="10" name="Freeform 10"/>
            <p:cNvSpPr/>
            <p:nvPr/>
          </p:nvSpPr>
          <p:spPr>
            <a:xfrm>
              <a:off x="46990" y="45720"/>
              <a:ext cx="807720" cy="487680"/>
            </a:xfrm>
            <a:custGeom>
              <a:avLst/>
              <a:gdLst/>
              <a:ahLst/>
              <a:cxnLst/>
              <a:rect l="l" t="t" r="r" b="b"/>
              <a:pathLst>
                <a:path w="807720" h="487680">
                  <a:moveTo>
                    <a:pt x="41910" y="30480"/>
                  </a:moveTo>
                  <a:cubicBezTo>
                    <a:pt x="161290" y="157480"/>
                    <a:pt x="201930" y="212090"/>
                    <a:pt x="232410" y="264160"/>
                  </a:cubicBezTo>
                  <a:cubicBezTo>
                    <a:pt x="264160" y="320040"/>
                    <a:pt x="303530" y="444500"/>
                    <a:pt x="314960" y="441960"/>
                  </a:cubicBezTo>
                  <a:cubicBezTo>
                    <a:pt x="320040" y="440690"/>
                    <a:pt x="312420" y="405130"/>
                    <a:pt x="318770" y="387350"/>
                  </a:cubicBezTo>
                  <a:cubicBezTo>
                    <a:pt x="326390" y="364490"/>
                    <a:pt x="345440" y="345440"/>
                    <a:pt x="368300" y="320040"/>
                  </a:cubicBezTo>
                  <a:cubicBezTo>
                    <a:pt x="403860" y="279400"/>
                    <a:pt x="459740" y="222250"/>
                    <a:pt x="518160" y="173990"/>
                  </a:cubicBezTo>
                  <a:cubicBezTo>
                    <a:pt x="589280" y="116840"/>
                    <a:pt x="723900" y="16510"/>
                    <a:pt x="768350" y="5080"/>
                  </a:cubicBezTo>
                  <a:cubicBezTo>
                    <a:pt x="782320" y="1270"/>
                    <a:pt x="793750" y="1270"/>
                    <a:pt x="798830" y="7620"/>
                  </a:cubicBezTo>
                  <a:cubicBezTo>
                    <a:pt x="805180" y="13970"/>
                    <a:pt x="805180" y="38100"/>
                    <a:pt x="800100" y="44450"/>
                  </a:cubicBezTo>
                  <a:cubicBezTo>
                    <a:pt x="793750" y="50800"/>
                    <a:pt x="768350" y="49530"/>
                    <a:pt x="763270" y="43180"/>
                  </a:cubicBezTo>
                  <a:cubicBezTo>
                    <a:pt x="756920" y="36830"/>
                    <a:pt x="759460" y="12700"/>
                    <a:pt x="765810" y="6350"/>
                  </a:cubicBezTo>
                  <a:cubicBezTo>
                    <a:pt x="772160" y="1270"/>
                    <a:pt x="791210" y="0"/>
                    <a:pt x="796290" y="6350"/>
                  </a:cubicBezTo>
                  <a:cubicBezTo>
                    <a:pt x="803910" y="11430"/>
                    <a:pt x="807720" y="29210"/>
                    <a:pt x="801370" y="41910"/>
                  </a:cubicBezTo>
                  <a:cubicBezTo>
                    <a:pt x="787400" y="72390"/>
                    <a:pt x="693420" y="107950"/>
                    <a:pt x="640080" y="147320"/>
                  </a:cubicBezTo>
                  <a:cubicBezTo>
                    <a:pt x="584200" y="187960"/>
                    <a:pt x="525780" y="229870"/>
                    <a:pt x="473710" y="283210"/>
                  </a:cubicBezTo>
                  <a:cubicBezTo>
                    <a:pt x="416560" y="340360"/>
                    <a:pt x="353060" y="471170"/>
                    <a:pt x="313690" y="482600"/>
                  </a:cubicBezTo>
                  <a:cubicBezTo>
                    <a:pt x="297180" y="487680"/>
                    <a:pt x="285750" y="481330"/>
                    <a:pt x="271780" y="469900"/>
                  </a:cubicBezTo>
                  <a:cubicBezTo>
                    <a:pt x="243840" y="444500"/>
                    <a:pt x="222250" y="347980"/>
                    <a:pt x="190500" y="293370"/>
                  </a:cubicBezTo>
                  <a:cubicBezTo>
                    <a:pt x="160020" y="241300"/>
                    <a:pt x="121920" y="190500"/>
                    <a:pt x="87630" y="149860"/>
                  </a:cubicBezTo>
                  <a:cubicBezTo>
                    <a:pt x="59690" y="116840"/>
                    <a:pt x="12700" y="88900"/>
                    <a:pt x="3810" y="64770"/>
                  </a:cubicBezTo>
                  <a:cubicBezTo>
                    <a:pt x="0" y="52070"/>
                    <a:pt x="1270" y="36830"/>
                    <a:pt x="7620" y="31750"/>
                  </a:cubicBezTo>
                  <a:cubicBezTo>
                    <a:pt x="13970" y="25400"/>
                    <a:pt x="41910" y="30480"/>
                    <a:pt x="41910" y="30480"/>
                  </a:cubicBezTo>
                </a:path>
              </a:pathLst>
            </a:custGeom>
            <a:solidFill>
              <a:srgbClr val="A08FC4"/>
            </a:solidFill>
            <a:ln cap="sq">
              <a:noFill/>
              <a:prstDash val="solid"/>
              <a:miter/>
            </a:ln>
          </p:spPr>
          <p:txBody>
            <a:bodyPr/>
            <a:lstStyle/>
            <a:p>
              <a:endParaRPr lang="en-US"/>
            </a:p>
          </p:txBody>
        </p:sp>
      </p:grpSp>
      <p:grpSp>
        <p:nvGrpSpPr>
          <p:cNvPr id="11" name="Group 11"/>
          <p:cNvGrpSpPr/>
          <p:nvPr/>
        </p:nvGrpSpPr>
        <p:grpSpPr>
          <a:xfrm rot="-783324">
            <a:off x="10348017" y="3904865"/>
            <a:ext cx="724852" cy="1423988"/>
            <a:chOff x="0" y="0"/>
            <a:chExt cx="966470" cy="1898650"/>
          </a:xfrm>
        </p:grpSpPr>
        <p:sp>
          <p:nvSpPr>
            <p:cNvPr id="12" name="Freeform 12"/>
            <p:cNvSpPr/>
            <p:nvPr/>
          </p:nvSpPr>
          <p:spPr>
            <a:xfrm>
              <a:off x="46990" y="31750"/>
              <a:ext cx="867410" cy="1817370"/>
            </a:xfrm>
            <a:custGeom>
              <a:avLst/>
              <a:gdLst/>
              <a:ahLst/>
              <a:cxnLst/>
              <a:rect l="l" t="t" r="r" b="b"/>
              <a:pathLst>
                <a:path w="867410" h="1817370">
                  <a:moveTo>
                    <a:pt x="842010" y="69850"/>
                  </a:moveTo>
                  <a:cubicBezTo>
                    <a:pt x="541020" y="74930"/>
                    <a:pt x="534670" y="76200"/>
                    <a:pt x="518160" y="85090"/>
                  </a:cubicBezTo>
                  <a:cubicBezTo>
                    <a:pt x="495300" y="100330"/>
                    <a:pt x="462280" y="129540"/>
                    <a:pt x="440690" y="160020"/>
                  </a:cubicBezTo>
                  <a:cubicBezTo>
                    <a:pt x="416560" y="191770"/>
                    <a:pt x="400050" y="233680"/>
                    <a:pt x="381000" y="275590"/>
                  </a:cubicBezTo>
                  <a:cubicBezTo>
                    <a:pt x="360680" y="321310"/>
                    <a:pt x="340360" y="367030"/>
                    <a:pt x="323850" y="426720"/>
                  </a:cubicBezTo>
                  <a:cubicBezTo>
                    <a:pt x="300990" y="509270"/>
                    <a:pt x="281940" y="623570"/>
                    <a:pt x="271780" y="731520"/>
                  </a:cubicBezTo>
                  <a:cubicBezTo>
                    <a:pt x="259080" y="853440"/>
                    <a:pt x="260350" y="990600"/>
                    <a:pt x="262890" y="1120140"/>
                  </a:cubicBezTo>
                  <a:cubicBezTo>
                    <a:pt x="266700" y="1253490"/>
                    <a:pt x="293370" y="1428750"/>
                    <a:pt x="290830" y="1521460"/>
                  </a:cubicBezTo>
                  <a:cubicBezTo>
                    <a:pt x="290830" y="1570990"/>
                    <a:pt x="288290" y="1598930"/>
                    <a:pt x="279400" y="1634490"/>
                  </a:cubicBezTo>
                  <a:cubicBezTo>
                    <a:pt x="269240" y="1667510"/>
                    <a:pt x="255270" y="1700530"/>
                    <a:pt x="236220" y="1725930"/>
                  </a:cubicBezTo>
                  <a:cubicBezTo>
                    <a:pt x="219710" y="1751330"/>
                    <a:pt x="200660" y="1772920"/>
                    <a:pt x="172720" y="1786890"/>
                  </a:cubicBezTo>
                  <a:cubicBezTo>
                    <a:pt x="135890" y="1805940"/>
                    <a:pt x="54610" y="1817370"/>
                    <a:pt x="27940" y="1814830"/>
                  </a:cubicBezTo>
                  <a:cubicBezTo>
                    <a:pt x="17780" y="1813560"/>
                    <a:pt x="10160" y="1811020"/>
                    <a:pt x="6350" y="1805940"/>
                  </a:cubicBezTo>
                  <a:cubicBezTo>
                    <a:pt x="1270" y="1798320"/>
                    <a:pt x="1270" y="1781810"/>
                    <a:pt x="5080" y="1774190"/>
                  </a:cubicBezTo>
                  <a:cubicBezTo>
                    <a:pt x="10160" y="1767840"/>
                    <a:pt x="26670" y="1764030"/>
                    <a:pt x="35560" y="1765300"/>
                  </a:cubicBezTo>
                  <a:cubicBezTo>
                    <a:pt x="41910" y="1767840"/>
                    <a:pt x="49530" y="1776730"/>
                    <a:pt x="50800" y="1783080"/>
                  </a:cubicBezTo>
                  <a:cubicBezTo>
                    <a:pt x="52070" y="1790700"/>
                    <a:pt x="49530" y="1802130"/>
                    <a:pt x="44450" y="1807210"/>
                  </a:cubicBezTo>
                  <a:cubicBezTo>
                    <a:pt x="40640" y="1812290"/>
                    <a:pt x="29210" y="1816100"/>
                    <a:pt x="22860" y="1814830"/>
                  </a:cubicBezTo>
                  <a:cubicBezTo>
                    <a:pt x="15240" y="1813560"/>
                    <a:pt x="6350" y="1807210"/>
                    <a:pt x="3810" y="1800860"/>
                  </a:cubicBezTo>
                  <a:cubicBezTo>
                    <a:pt x="0" y="1793240"/>
                    <a:pt x="1270" y="1778000"/>
                    <a:pt x="8890" y="1770380"/>
                  </a:cubicBezTo>
                  <a:cubicBezTo>
                    <a:pt x="24130" y="1756410"/>
                    <a:pt x="83820" y="1764030"/>
                    <a:pt x="113030" y="1755140"/>
                  </a:cubicBezTo>
                  <a:cubicBezTo>
                    <a:pt x="135890" y="1748790"/>
                    <a:pt x="152400" y="1743710"/>
                    <a:pt x="170180" y="1728470"/>
                  </a:cubicBezTo>
                  <a:cubicBezTo>
                    <a:pt x="193040" y="1705610"/>
                    <a:pt x="217170" y="1659890"/>
                    <a:pt x="228600" y="1624330"/>
                  </a:cubicBezTo>
                  <a:cubicBezTo>
                    <a:pt x="240030" y="1591310"/>
                    <a:pt x="240030" y="1567180"/>
                    <a:pt x="240030" y="1522730"/>
                  </a:cubicBezTo>
                  <a:cubicBezTo>
                    <a:pt x="242570" y="1432560"/>
                    <a:pt x="215900" y="1253490"/>
                    <a:pt x="212090" y="1120140"/>
                  </a:cubicBezTo>
                  <a:cubicBezTo>
                    <a:pt x="209550" y="988060"/>
                    <a:pt x="208280" y="850900"/>
                    <a:pt x="220980" y="726440"/>
                  </a:cubicBezTo>
                  <a:cubicBezTo>
                    <a:pt x="231140" y="614680"/>
                    <a:pt x="251460" y="496570"/>
                    <a:pt x="275590" y="411480"/>
                  </a:cubicBezTo>
                  <a:cubicBezTo>
                    <a:pt x="292100" y="347980"/>
                    <a:pt x="312420" y="302260"/>
                    <a:pt x="335280" y="254000"/>
                  </a:cubicBezTo>
                  <a:cubicBezTo>
                    <a:pt x="355600" y="208280"/>
                    <a:pt x="374650" y="162560"/>
                    <a:pt x="402590" y="125730"/>
                  </a:cubicBezTo>
                  <a:cubicBezTo>
                    <a:pt x="430530" y="90170"/>
                    <a:pt x="472440" y="54610"/>
                    <a:pt x="502920" y="38100"/>
                  </a:cubicBezTo>
                  <a:cubicBezTo>
                    <a:pt x="523240" y="26670"/>
                    <a:pt x="533400" y="24130"/>
                    <a:pt x="560070" y="20320"/>
                  </a:cubicBezTo>
                  <a:cubicBezTo>
                    <a:pt x="618490" y="11430"/>
                    <a:pt x="800100" y="0"/>
                    <a:pt x="842010" y="19050"/>
                  </a:cubicBezTo>
                  <a:cubicBezTo>
                    <a:pt x="857250" y="25400"/>
                    <a:pt x="867410" y="38100"/>
                    <a:pt x="867410" y="46990"/>
                  </a:cubicBezTo>
                  <a:cubicBezTo>
                    <a:pt x="866140" y="55880"/>
                    <a:pt x="842010" y="69850"/>
                    <a:pt x="842010" y="69850"/>
                  </a:cubicBezTo>
                </a:path>
              </a:pathLst>
            </a:custGeom>
            <a:solidFill>
              <a:srgbClr val="A08FC4"/>
            </a:solidFill>
            <a:ln cap="sq">
              <a:noFill/>
              <a:prstDash val="solid"/>
              <a:miter/>
            </a:ln>
          </p:spPr>
          <p:txBody>
            <a:bodyPr/>
            <a:lstStyle/>
            <a:p>
              <a:endParaRPr lang="en-US"/>
            </a:p>
          </p:txBody>
        </p:sp>
      </p:grpSp>
      <p:grpSp>
        <p:nvGrpSpPr>
          <p:cNvPr id="13" name="Group 13"/>
          <p:cNvGrpSpPr/>
          <p:nvPr/>
        </p:nvGrpSpPr>
        <p:grpSpPr>
          <a:xfrm rot="-783324">
            <a:off x="10252549" y="5204194"/>
            <a:ext cx="629602" cy="534352"/>
            <a:chOff x="0" y="0"/>
            <a:chExt cx="839470" cy="712470"/>
          </a:xfrm>
        </p:grpSpPr>
        <p:sp>
          <p:nvSpPr>
            <p:cNvPr id="14" name="Freeform 14"/>
            <p:cNvSpPr/>
            <p:nvPr/>
          </p:nvSpPr>
          <p:spPr>
            <a:xfrm>
              <a:off x="27940" y="50800"/>
              <a:ext cx="760730" cy="614680"/>
            </a:xfrm>
            <a:custGeom>
              <a:avLst/>
              <a:gdLst/>
              <a:ahLst/>
              <a:cxnLst/>
              <a:rect l="l" t="t" r="r" b="b"/>
              <a:pathLst>
                <a:path w="760730" h="614680">
                  <a:moveTo>
                    <a:pt x="73660" y="25400"/>
                  </a:moveTo>
                  <a:cubicBezTo>
                    <a:pt x="80010" y="551180"/>
                    <a:pt x="81280" y="556260"/>
                    <a:pt x="97790" y="562610"/>
                  </a:cubicBezTo>
                  <a:cubicBezTo>
                    <a:pt x="166370" y="588010"/>
                    <a:pt x="660400" y="459740"/>
                    <a:pt x="731520" y="482600"/>
                  </a:cubicBezTo>
                  <a:cubicBezTo>
                    <a:pt x="749300" y="487680"/>
                    <a:pt x="756920" y="499110"/>
                    <a:pt x="759460" y="506730"/>
                  </a:cubicBezTo>
                  <a:cubicBezTo>
                    <a:pt x="760730" y="514350"/>
                    <a:pt x="754380" y="524510"/>
                    <a:pt x="748030" y="528320"/>
                  </a:cubicBezTo>
                  <a:cubicBezTo>
                    <a:pt x="741680" y="532130"/>
                    <a:pt x="723900" y="532130"/>
                    <a:pt x="717550" y="527050"/>
                  </a:cubicBezTo>
                  <a:cubicBezTo>
                    <a:pt x="711200" y="523240"/>
                    <a:pt x="707390" y="511810"/>
                    <a:pt x="708660" y="505460"/>
                  </a:cubicBezTo>
                  <a:cubicBezTo>
                    <a:pt x="709930" y="496570"/>
                    <a:pt x="721360" y="482600"/>
                    <a:pt x="728980" y="482600"/>
                  </a:cubicBezTo>
                  <a:cubicBezTo>
                    <a:pt x="737870" y="481330"/>
                    <a:pt x="758190" y="496570"/>
                    <a:pt x="759460" y="504190"/>
                  </a:cubicBezTo>
                  <a:cubicBezTo>
                    <a:pt x="759460" y="513080"/>
                    <a:pt x="751840" y="524510"/>
                    <a:pt x="735330" y="533400"/>
                  </a:cubicBezTo>
                  <a:cubicBezTo>
                    <a:pt x="671830" y="567690"/>
                    <a:pt x="265430" y="604520"/>
                    <a:pt x="160020" y="609600"/>
                  </a:cubicBezTo>
                  <a:cubicBezTo>
                    <a:pt x="120650" y="612140"/>
                    <a:pt x="100330" y="614680"/>
                    <a:pt x="77470" y="608330"/>
                  </a:cubicBezTo>
                  <a:cubicBezTo>
                    <a:pt x="60960" y="603250"/>
                    <a:pt x="45720" y="594360"/>
                    <a:pt x="35560" y="581660"/>
                  </a:cubicBezTo>
                  <a:cubicBezTo>
                    <a:pt x="26670" y="568960"/>
                    <a:pt x="25400" y="558800"/>
                    <a:pt x="22860" y="534670"/>
                  </a:cubicBezTo>
                  <a:cubicBezTo>
                    <a:pt x="11430" y="455930"/>
                    <a:pt x="0" y="86360"/>
                    <a:pt x="22860" y="25400"/>
                  </a:cubicBezTo>
                  <a:cubicBezTo>
                    <a:pt x="27940" y="10160"/>
                    <a:pt x="36830" y="0"/>
                    <a:pt x="44450" y="0"/>
                  </a:cubicBezTo>
                  <a:cubicBezTo>
                    <a:pt x="53340" y="0"/>
                    <a:pt x="73660" y="25400"/>
                    <a:pt x="73660" y="25400"/>
                  </a:cubicBezTo>
                </a:path>
              </a:pathLst>
            </a:custGeom>
            <a:solidFill>
              <a:srgbClr val="A08FC4"/>
            </a:solidFill>
            <a:ln cap="sq">
              <a:noFill/>
              <a:prstDash val="solid"/>
              <a:miter/>
            </a:ln>
          </p:spPr>
          <p:txBody>
            <a:bodyPr/>
            <a:lstStyle/>
            <a:p>
              <a:endParaRPr lang="en-US"/>
            </a:p>
          </p:txBody>
        </p:sp>
      </p:grpSp>
      <p:grpSp>
        <p:nvGrpSpPr>
          <p:cNvPr id="15" name="Group 15"/>
          <p:cNvGrpSpPr/>
          <p:nvPr/>
        </p:nvGrpSpPr>
        <p:grpSpPr>
          <a:xfrm rot="-824804">
            <a:off x="13191007" y="2024275"/>
            <a:ext cx="2130742" cy="2056448"/>
            <a:chOff x="0" y="0"/>
            <a:chExt cx="2840990" cy="2741930"/>
          </a:xfrm>
        </p:grpSpPr>
        <p:sp>
          <p:nvSpPr>
            <p:cNvPr id="16" name="Freeform 16"/>
            <p:cNvSpPr/>
            <p:nvPr/>
          </p:nvSpPr>
          <p:spPr>
            <a:xfrm>
              <a:off x="50800" y="16510"/>
              <a:ext cx="2739390" cy="2700020"/>
            </a:xfrm>
            <a:custGeom>
              <a:avLst/>
              <a:gdLst/>
              <a:ahLst/>
              <a:cxnLst/>
              <a:rect l="l" t="t" r="r" b="b"/>
              <a:pathLst>
                <a:path w="2739390" h="2700020">
                  <a:moveTo>
                    <a:pt x="2713990" y="85090"/>
                  </a:moveTo>
                  <a:cubicBezTo>
                    <a:pt x="1918970" y="95250"/>
                    <a:pt x="1906270" y="99060"/>
                    <a:pt x="1884680" y="109220"/>
                  </a:cubicBezTo>
                  <a:cubicBezTo>
                    <a:pt x="1865630" y="119380"/>
                    <a:pt x="1847850" y="132080"/>
                    <a:pt x="1832610" y="148590"/>
                  </a:cubicBezTo>
                  <a:cubicBezTo>
                    <a:pt x="1816100" y="167640"/>
                    <a:pt x="1800860" y="191770"/>
                    <a:pt x="1789430" y="219710"/>
                  </a:cubicBezTo>
                  <a:cubicBezTo>
                    <a:pt x="1776730" y="252730"/>
                    <a:pt x="1767840" y="292100"/>
                    <a:pt x="1761490" y="334010"/>
                  </a:cubicBezTo>
                  <a:cubicBezTo>
                    <a:pt x="1752600" y="383540"/>
                    <a:pt x="1751330" y="422910"/>
                    <a:pt x="1748790" y="499110"/>
                  </a:cubicBezTo>
                  <a:cubicBezTo>
                    <a:pt x="1739900" y="675640"/>
                    <a:pt x="1747520" y="1144270"/>
                    <a:pt x="1737360" y="1372870"/>
                  </a:cubicBezTo>
                  <a:cubicBezTo>
                    <a:pt x="1729740" y="1522730"/>
                    <a:pt x="1729740" y="1630680"/>
                    <a:pt x="1708150" y="1742440"/>
                  </a:cubicBezTo>
                  <a:cubicBezTo>
                    <a:pt x="1689100" y="1838960"/>
                    <a:pt x="1653540" y="1936750"/>
                    <a:pt x="1625600" y="2005330"/>
                  </a:cubicBezTo>
                  <a:cubicBezTo>
                    <a:pt x="1606550" y="2051050"/>
                    <a:pt x="1592580" y="2076450"/>
                    <a:pt x="1567180" y="2117090"/>
                  </a:cubicBezTo>
                  <a:cubicBezTo>
                    <a:pt x="1532890" y="2172970"/>
                    <a:pt x="1470660" y="2258060"/>
                    <a:pt x="1427480" y="2303780"/>
                  </a:cubicBezTo>
                  <a:cubicBezTo>
                    <a:pt x="1399540" y="2335530"/>
                    <a:pt x="1381760" y="2350770"/>
                    <a:pt x="1348740" y="2376170"/>
                  </a:cubicBezTo>
                  <a:cubicBezTo>
                    <a:pt x="1303020" y="2411730"/>
                    <a:pt x="1235710" y="2458720"/>
                    <a:pt x="1170940" y="2491740"/>
                  </a:cubicBezTo>
                  <a:cubicBezTo>
                    <a:pt x="1099820" y="2528570"/>
                    <a:pt x="1026160" y="2557780"/>
                    <a:pt x="939800" y="2584450"/>
                  </a:cubicBezTo>
                  <a:cubicBezTo>
                    <a:pt x="831850" y="2614930"/>
                    <a:pt x="707390" y="2639060"/>
                    <a:pt x="571500" y="2654300"/>
                  </a:cubicBezTo>
                  <a:cubicBezTo>
                    <a:pt x="408940" y="2673350"/>
                    <a:pt x="88900" y="2700020"/>
                    <a:pt x="25400" y="2674620"/>
                  </a:cubicBezTo>
                  <a:cubicBezTo>
                    <a:pt x="8890" y="2667000"/>
                    <a:pt x="0" y="2656840"/>
                    <a:pt x="0" y="2647950"/>
                  </a:cubicBezTo>
                  <a:cubicBezTo>
                    <a:pt x="0" y="2639060"/>
                    <a:pt x="11430" y="2625090"/>
                    <a:pt x="20320" y="2623820"/>
                  </a:cubicBezTo>
                  <a:cubicBezTo>
                    <a:pt x="29210" y="2622550"/>
                    <a:pt x="49530" y="2636520"/>
                    <a:pt x="50800" y="2644140"/>
                  </a:cubicBezTo>
                  <a:cubicBezTo>
                    <a:pt x="52070" y="2653030"/>
                    <a:pt x="36830" y="2673350"/>
                    <a:pt x="27940" y="2674620"/>
                  </a:cubicBezTo>
                  <a:cubicBezTo>
                    <a:pt x="20320" y="2674620"/>
                    <a:pt x="0" y="2659380"/>
                    <a:pt x="0" y="2650490"/>
                  </a:cubicBezTo>
                  <a:cubicBezTo>
                    <a:pt x="0" y="2641600"/>
                    <a:pt x="8890" y="2631440"/>
                    <a:pt x="25400" y="2623820"/>
                  </a:cubicBezTo>
                  <a:cubicBezTo>
                    <a:pt x="87630" y="2594610"/>
                    <a:pt x="403860" y="2622550"/>
                    <a:pt x="563880" y="2604770"/>
                  </a:cubicBezTo>
                  <a:cubicBezTo>
                    <a:pt x="695960" y="2589530"/>
                    <a:pt x="817880" y="2566670"/>
                    <a:pt x="922020" y="2536190"/>
                  </a:cubicBezTo>
                  <a:cubicBezTo>
                    <a:pt x="1007110" y="2512060"/>
                    <a:pt x="1076960" y="2482850"/>
                    <a:pt x="1145540" y="2447290"/>
                  </a:cubicBezTo>
                  <a:cubicBezTo>
                    <a:pt x="1207770" y="2415540"/>
                    <a:pt x="1271270" y="2372360"/>
                    <a:pt x="1314450" y="2338070"/>
                  </a:cubicBezTo>
                  <a:cubicBezTo>
                    <a:pt x="1346200" y="2315210"/>
                    <a:pt x="1362710" y="2301240"/>
                    <a:pt x="1389380" y="2272030"/>
                  </a:cubicBezTo>
                  <a:cubicBezTo>
                    <a:pt x="1428750" y="2227580"/>
                    <a:pt x="1489710" y="2146300"/>
                    <a:pt x="1522730" y="2094230"/>
                  </a:cubicBezTo>
                  <a:cubicBezTo>
                    <a:pt x="1546860" y="2054860"/>
                    <a:pt x="1559560" y="2030730"/>
                    <a:pt x="1578610" y="1986280"/>
                  </a:cubicBezTo>
                  <a:cubicBezTo>
                    <a:pt x="1605280" y="1921510"/>
                    <a:pt x="1639570" y="1828800"/>
                    <a:pt x="1657350" y="1736090"/>
                  </a:cubicBezTo>
                  <a:cubicBezTo>
                    <a:pt x="1678940" y="1626870"/>
                    <a:pt x="1678940" y="1520190"/>
                    <a:pt x="1686560" y="1372870"/>
                  </a:cubicBezTo>
                  <a:cubicBezTo>
                    <a:pt x="1696720" y="1144270"/>
                    <a:pt x="1689100" y="675640"/>
                    <a:pt x="1697990" y="495300"/>
                  </a:cubicBezTo>
                  <a:cubicBezTo>
                    <a:pt x="1701800" y="415290"/>
                    <a:pt x="1703070" y="374650"/>
                    <a:pt x="1711960" y="321310"/>
                  </a:cubicBezTo>
                  <a:cubicBezTo>
                    <a:pt x="1719580" y="274320"/>
                    <a:pt x="1729740" y="229870"/>
                    <a:pt x="1746250" y="193040"/>
                  </a:cubicBezTo>
                  <a:cubicBezTo>
                    <a:pt x="1761490" y="160020"/>
                    <a:pt x="1780540" y="130810"/>
                    <a:pt x="1802130" y="107950"/>
                  </a:cubicBezTo>
                  <a:cubicBezTo>
                    <a:pt x="1822450" y="87630"/>
                    <a:pt x="1845310" y="72390"/>
                    <a:pt x="1870710" y="60960"/>
                  </a:cubicBezTo>
                  <a:cubicBezTo>
                    <a:pt x="1896110" y="49530"/>
                    <a:pt x="1911350" y="44450"/>
                    <a:pt x="1953260" y="39370"/>
                  </a:cubicBezTo>
                  <a:cubicBezTo>
                    <a:pt x="2077720" y="22860"/>
                    <a:pt x="2636520" y="0"/>
                    <a:pt x="2713990" y="34290"/>
                  </a:cubicBezTo>
                  <a:cubicBezTo>
                    <a:pt x="2730500" y="41910"/>
                    <a:pt x="2739390" y="54610"/>
                    <a:pt x="2739390" y="62230"/>
                  </a:cubicBezTo>
                  <a:cubicBezTo>
                    <a:pt x="2738120" y="71120"/>
                    <a:pt x="2713990" y="85090"/>
                    <a:pt x="2713990" y="85090"/>
                  </a:cubicBezTo>
                </a:path>
              </a:pathLst>
            </a:custGeom>
            <a:solidFill>
              <a:srgbClr val="A08FC4"/>
            </a:solidFill>
            <a:ln cap="sq">
              <a:noFill/>
              <a:prstDash val="solid"/>
              <a:miter/>
            </a:ln>
          </p:spPr>
          <p:txBody>
            <a:bodyPr/>
            <a:lstStyle/>
            <a:p>
              <a:endParaRPr lang="en-US"/>
            </a:p>
          </p:txBody>
        </p:sp>
      </p:grpSp>
      <p:grpSp>
        <p:nvGrpSpPr>
          <p:cNvPr id="17" name="Group 17"/>
          <p:cNvGrpSpPr/>
          <p:nvPr/>
        </p:nvGrpSpPr>
        <p:grpSpPr>
          <a:xfrm rot="-824804">
            <a:off x="13294138" y="3892546"/>
            <a:ext cx="814388" cy="844868"/>
            <a:chOff x="0" y="0"/>
            <a:chExt cx="1085850" cy="1126490"/>
          </a:xfrm>
        </p:grpSpPr>
        <p:sp>
          <p:nvSpPr>
            <p:cNvPr id="18" name="Freeform 18"/>
            <p:cNvSpPr/>
            <p:nvPr/>
          </p:nvSpPr>
          <p:spPr>
            <a:xfrm>
              <a:off x="44450" y="46990"/>
              <a:ext cx="990600" cy="1031240"/>
            </a:xfrm>
            <a:custGeom>
              <a:avLst/>
              <a:gdLst/>
              <a:ahLst/>
              <a:cxnLst/>
              <a:rect l="l" t="t" r="r" b="b"/>
              <a:pathLst>
                <a:path w="990600" h="1031240">
                  <a:moveTo>
                    <a:pt x="233680" y="29210"/>
                  </a:moveTo>
                  <a:cubicBezTo>
                    <a:pt x="201930" y="215900"/>
                    <a:pt x="189230" y="273050"/>
                    <a:pt x="166370" y="317500"/>
                  </a:cubicBezTo>
                  <a:cubicBezTo>
                    <a:pt x="144780" y="360680"/>
                    <a:pt x="101600" y="408940"/>
                    <a:pt x="81280" y="429260"/>
                  </a:cubicBezTo>
                  <a:cubicBezTo>
                    <a:pt x="72390" y="438150"/>
                    <a:pt x="67310" y="447040"/>
                    <a:pt x="59690" y="447040"/>
                  </a:cubicBezTo>
                  <a:cubicBezTo>
                    <a:pt x="52070" y="445770"/>
                    <a:pt x="36830" y="427990"/>
                    <a:pt x="38100" y="425450"/>
                  </a:cubicBezTo>
                  <a:cubicBezTo>
                    <a:pt x="44450" y="416560"/>
                    <a:pt x="914400" y="899160"/>
                    <a:pt x="976630" y="982980"/>
                  </a:cubicBezTo>
                  <a:cubicBezTo>
                    <a:pt x="988060" y="998220"/>
                    <a:pt x="990600" y="1012190"/>
                    <a:pt x="986790" y="1018540"/>
                  </a:cubicBezTo>
                  <a:cubicBezTo>
                    <a:pt x="981710" y="1026160"/>
                    <a:pt x="957580" y="1029970"/>
                    <a:pt x="949960" y="1026160"/>
                  </a:cubicBezTo>
                  <a:cubicBezTo>
                    <a:pt x="943610" y="1022350"/>
                    <a:pt x="939800" y="1010920"/>
                    <a:pt x="939800" y="1004570"/>
                  </a:cubicBezTo>
                  <a:cubicBezTo>
                    <a:pt x="939800" y="996950"/>
                    <a:pt x="944880" y="988060"/>
                    <a:pt x="951230" y="984250"/>
                  </a:cubicBezTo>
                  <a:cubicBezTo>
                    <a:pt x="956310" y="980440"/>
                    <a:pt x="969010" y="977900"/>
                    <a:pt x="975360" y="981710"/>
                  </a:cubicBezTo>
                  <a:cubicBezTo>
                    <a:pt x="981710" y="985520"/>
                    <a:pt x="990600" y="1000760"/>
                    <a:pt x="990600" y="1008380"/>
                  </a:cubicBezTo>
                  <a:cubicBezTo>
                    <a:pt x="989330" y="1016000"/>
                    <a:pt x="982980" y="1024890"/>
                    <a:pt x="976630" y="1027430"/>
                  </a:cubicBezTo>
                  <a:cubicBezTo>
                    <a:pt x="970280" y="1031240"/>
                    <a:pt x="965200" y="1031240"/>
                    <a:pt x="952500" y="1027430"/>
                  </a:cubicBezTo>
                  <a:cubicBezTo>
                    <a:pt x="887730" y="1009650"/>
                    <a:pt x="566420" y="807720"/>
                    <a:pt x="398780" y="706120"/>
                  </a:cubicBezTo>
                  <a:cubicBezTo>
                    <a:pt x="256540" y="619760"/>
                    <a:pt x="25400" y="515620"/>
                    <a:pt x="6350" y="458470"/>
                  </a:cubicBezTo>
                  <a:cubicBezTo>
                    <a:pt x="0" y="438150"/>
                    <a:pt x="15240" y="422910"/>
                    <a:pt x="25400" y="407670"/>
                  </a:cubicBezTo>
                  <a:cubicBezTo>
                    <a:pt x="35560" y="393700"/>
                    <a:pt x="54610" y="388620"/>
                    <a:pt x="68580" y="373380"/>
                  </a:cubicBezTo>
                  <a:cubicBezTo>
                    <a:pt x="86360" y="354330"/>
                    <a:pt x="104140" y="330200"/>
                    <a:pt x="118110" y="300990"/>
                  </a:cubicBezTo>
                  <a:cubicBezTo>
                    <a:pt x="137160" y="261620"/>
                    <a:pt x="152400" y="205740"/>
                    <a:pt x="163830" y="157480"/>
                  </a:cubicBezTo>
                  <a:cubicBezTo>
                    <a:pt x="175260" y="109220"/>
                    <a:pt x="170180" y="31750"/>
                    <a:pt x="187960" y="12700"/>
                  </a:cubicBezTo>
                  <a:cubicBezTo>
                    <a:pt x="195580" y="2540"/>
                    <a:pt x="212090" y="0"/>
                    <a:pt x="219710" y="3810"/>
                  </a:cubicBezTo>
                  <a:cubicBezTo>
                    <a:pt x="227330" y="6350"/>
                    <a:pt x="233680" y="29210"/>
                    <a:pt x="233680" y="29210"/>
                  </a:cubicBezTo>
                </a:path>
              </a:pathLst>
            </a:custGeom>
            <a:solidFill>
              <a:srgbClr val="A08FC4"/>
            </a:solidFill>
            <a:ln cap="sq">
              <a:noFill/>
              <a:prstDash val="solid"/>
              <a:miter/>
            </a:ln>
          </p:spPr>
          <p:txBody>
            <a:bodyPr/>
            <a:lstStyle/>
            <a:p>
              <a:endParaRPr lang="en-US"/>
            </a:p>
          </p:txBody>
        </p:sp>
      </p:grpSp>
      <p:grpSp>
        <p:nvGrpSpPr>
          <p:cNvPr id="19" name="Group 19"/>
          <p:cNvGrpSpPr/>
          <p:nvPr/>
        </p:nvGrpSpPr>
        <p:grpSpPr>
          <a:xfrm>
            <a:off x="14636115" y="6724650"/>
            <a:ext cx="1779270" cy="1404938"/>
            <a:chOff x="0" y="0"/>
            <a:chExt cx="2372360" cy="1873250"/>
          </a:xfrm>
        </p:grpSpPr>
        <p:sp>
          <p:nvSpPr>
            <p:cNvPr id="20" name="Freeform 20"/>
            <p:cNvSpPr/>
            <p:nvPr/>
          </p:nvSpPr>
          <p:spPr>
            <a:xfrm>
              <a:off x="48260" y="49530"/>
              <a:ext cx="2305050" cy="1772920"/>
            </a:xfrm>
            <a:custGeom>
              <a:avLst/>
              <a:gdLst/>
              <a:ahLst/>
              <a:cxnLst/>
              <a:rect l="l" t="t" r="r" b="b"/>
              <a:pathLst>
                <a:path w="2305050" h="1772920">
                  <a:moveTo>
                    <a:pt x="2221230" y="1747520"/>
                  </a:moveTo>
                  <a:cubicBezTo>
                    <a:pt x="2209800" y="981710"/>
                    <a:pt x="2202180" y="930910"/>
                    <a:pt x="2181860" y="862330"/>
                  </a:cubicBezTo>
                  <a:cubicBezTo>
                    <a:pt x="2161540" y="789940"/>
                    <a:pt x="2129790" y="718820"/>
                    <a:pt x="2096770" y="650240"/>
                  </a:cubicBezTo>
                  <a:cubicBezTo>
                    <a:pt x="2065020" y="584200"/>
                    <a:pt x="2028190" y="516890"/>
                    <a:pt x="1990090" y="457200"/>
                  </a:cubicBezTo>
                  <a:cubicBezTo>
                    <a:pt x="1954530" y="401320"/>
                    <a:pt x="1915160" y="349250"/>
                    <a:pt x="1874520" y="304800"/>
                  </a:cubicBezTo>
                  <a:cubicBezTo>
                    <a:pt x="1838960" y="265430"/>
                    <a:pt x="1803400" y="229870"/>
                    <a:pt x="1760220" y="201930"/>
                  </a:cubicBezTo>
                  <a:cubicBezTo>
                    <a:pt x="1714500" y="172720"/>
                    <a:pt x="1659890" y="146050"/>
                    <a:pt x="1607820" y="133350"/>
                  </a:cubicBezTo>
                  <a:cubicBezTo>
                    <a:pt x="1559560" y="120650"/>
                    <a:pt x="1512570" y="107950"/>
                    <a:pt x="1456690" y="124460"/>
                  </a:cubicBezTo>
                  <a:cubicBezTo>
                    <a:pt x="1369060" y="149860"/>
                    <a:pt x="1242060" y="292100"/>
                    <a:pt x="1154430" y="345440"/>
                  </a:cubicBezTo>
                  <a:cubicBezTo>
                    <a:pt x="1090930" y="384810"/>
                    <a:pt x="1043940" y="408940"/>
                    <a:pt x="982980" y="431800"/>
                  </a:cubicBezTo>
                  <a:cubicBezTo>
                    <a:pt x="918210" y="454660"/>
                    <a:pt x="849630" y="472440"/>
                    <a:pt x="773430" y="481330"/>
                  </a:cubicBezTo>
                  <a:cubicBezTo>
                    <a:pt x="684530" y="492760"/>
                    <a:pt x="557530" y="491490"/>
                    <a:pt x="483870" y="485140"/>
                  </a:cubicBezTo>
                  <a:cubicBezTo>
                    <a:pt x="436880" y="481330"/>
                    <a:pt x="407670" y="476250"/>
                    <a:pt x="372110" y="464820"/>
                  </a:cubicBezTo>
                  <a:cubicBezTo>
                    <a:pt x="335280" y="450850"/>
                    <a:pt x="298450" y="431800"/>
                    <a:pt x="264160" y="407670"/>
                  </a:cubicBezTo>
                  <a:cubicBezTo>
                    <a:pt x="228600" y="382270"/>
                    <a:pt x="191770" y="349250"/>
                    <a:pt x="161290" y="316230"/>
                  </a:cubicBezTo>
                  <a:cubicBezTo>
                    <a:pt x="132080" y="283210"/>
                    <a:pt x="107950" y="251460"/>
                    <a:pt x="83820" y="210820"/>
                  </a:cubicBezTo>
                  <a:cubicBezTo>
                    <a:pt x="54610" y="158750"/>
                    <a:pt x="0" y="62230"/>
                    <a:pt x="2540" y="29210"/>
                  </a:cubicBezTo>
                  <a:cubicBezTo>
                    <a:pt x="3810" y="16510"/>
                    <a:pt x="11430" y="6350"/>
                    <a:pt x="19050" y="2540"/>
                  </a:cubicBezTo>
                  <a:cubicBezTo>
                    <a:pt x="25400" y="0"/>
                    <a:pt x="36830" y="1270"/>
                    <a:pt x="41910" y="5080"/>
                  </a:cubicBezTo>
                  <a:cubicBezTo>
                    <a:pt x="48260" y="8890"/>
                    <a:pt x="53340" y="19050"/>
                    <a:pt x="53340" y="26670"/>
                  </a:cubicBezTo>
                  <a:cubicBezTo>
                    <a:pt x="52070" y="34290"/>
                    <a:pt x="41910" y="48260"/>
                    <a:pt x="34290" y="50800"/>
                  </a:cubicBezTo>
                  <a:cubicBezTo>
                    <a:pt x="27940" y="53340"/>
                    <a:pt x="16510" y="50800"/>
                    <a:pt x="11430" y="45720"/>
                  </a:cubicBezTo>
                  <a:cubicBezTo>
                    <a:pt x="5080" y="39370"/>
                    <a:pt x="2540" y="22860"/>
                    <a:pt x="5080" y="15240"/>
                  </a:cubicBezTo>
                  <a:cubicBezTo>
                    <a:pt x="7620" y="8890"/>
                    <a:pt x="16510" y="2540"/>
                    <a:pt x="24130" y="1270"/>
                  </a:cubicBezTo>
                  <a:cubicBezTo>
                    <a:pt x="30480" y="0"/>
                    <a:pt x="38100" y="1270"/>
                    <a:pt x="45720" y="8890"/>
                  </a:cubicBezTo>
                  <a:cubicBezTo>
                    <a:pt x="68580" y="29210"/>
                    <a:pt x="96520" y="132080"/>
                    <a:pt x="125730" y="180340"/>
                  </a:cubicBezTo>
                  <a:cubicBezTo>
                    <a:pt x="147320" y="219710"/>
                    <a:pt x="168910" y="248920"/>
                    <a:pt x="195580" y="279400"/>
                  </a:cubicBezTo>
                  <a:cubicBezTo>
                    <a:pt x="223520" y="309880"/>
                    <a:pt x="256540" y="340360"/>
                    <a:pt x="289560" y="363220"/>
                  </a:cubicBezTo>
                  <a:cubicBezTo>
                    <a:pt x="318770" y="384810"/>
                    <a:pt x="349250" y="402590"/>
                    <a:pt x="382270" y="415290"/>
                  </a:cubicBezTo>
                  <a:cubicBezTo>
                    <a:pt x="415290" y="426720"/>
                    <a:pt x="441960" y="430530"/>
                    <a:pt x="485140" y="434340"/>
                  </a:cubicBezTo>
                  <a:cubicBezTo>
                    <a:pt x="554990" y="440690"/>
                    <a:pt x="680720" y="441960"/>
                    <a:pt x="765810" y="430530"/>
                  </a:cubicBezTo>
                  <a:cubicBezTo>
                    <a:pt x="838200" y="421640"/>
                    <a:pt x="901700" y="406400"/>
                    <a:pt x="963930" y="384810"/>
                  </a:cubicBezTo>
                  <a:cubicBezTo>
                    <a:pt x="1021080" y="363220"/>
                    <a:pt x="1068070" y="340360"/>
                    <a:pt x="1126490" y="303530"/>
                  </a:cubicBezTo>
                  <a:cubicBezTo>
                    <a:pt x="1201420" y="256540"/>
                    <a:pt x="1306830" y="153670"/>
                    <a:pt x="1367790" y="114300"/>
                  </a:cubicBezTo>
                  <a:cubicBezTo>
                    <a:pt x="1400810" y="93980"/>
                    <a:pt x="1417320" y="80010"/>
                    <a:pt x="1450340" y="73660"/>
                  </a:cubicBezTo>
                  <a:cubicBezTo>
                    <a:pt x="1497330" y="64770"/>
                    <a:pt x="1567180" y="69850"/>
                    <a:pt x="1623060" y="85090"/>
                  </a:cubicBezTo>
                  <a:cubicBezTo>
                    <a:pt x="1681480" y="99060"/>
                    <a:pt x="1742440" y="129540"/>
                    <a:pt x="1791970" y="162560"/>
                  </a:cubicBezTo>
                  <a:cubicBezTo>
                    <a:pt x="1838960" y="193040"/>
                    <a:pt x="1875790" y="229870"/>
                    <a:pt x="1913890" y="271780"/>
                  </a:cubicBezTo>
                  <a:cubicBezTo>
                    <a:pt x="1957070" y="318770"/>
                    <a:pt x="1996440" y="373380"/>
                    <a:pt x="2033270" y="431800"/>
                  </a:cubicBezTo>
                  <a:cubicBezTo>
                    <a:pt x="2073910" y="492760"/>
                    <a:pt x="2110740" y="561340"/>
                    <a:pt x="2143760" y="629920"/>
                  </a:cubicBezTo>
                  <a:cubicBezTo>
                    <a:pt x="2176780" y="701040"/>
                    <a:pt x="2211070" y="775970"/>
                    <a:pt x="2231390" y="850900"/>
                  </a:cubicBezTo>
                  <a:cubicBezTo>
                    <a:pt x="2251710" y="922020"/>
                    <a:pt x="2260600" y="976630"/>
                    <a:pt x="2268220" y="1069340"/>
                  </a:cubicBezTo>
                  <a:cubicBezTo>
                    <a:pt x="2282190" y="1233170"/>
                    <a:pt x="2305050" y="1675130"/>
                    <a:pt x="2272030" y="1747520"/>
                  </a:cubicBezTo>
                  <a:cubicBezTo>
                    <a:pt x="2264410" y="1764030"/>
                    <a:pt x="2252980" y="1772920"/>
                    <a:pt x="2244090" y="1772920"/>
                  </a:cubicBezTo>
                  <a:cubicBezTo>
                    <a:pt x="2236470" y="1771650"/>
                    <a:pt x="2221230" y="1747520"/>
                    <a:pt x="2221230" y="1747520"/>
                  </a:cubicBezTo>
                </a:path>
              </a:pathLst>
            </a:custGeom>
            <a:solidFill>
              <a:srgbClr val="A08FC4"/>
            </a:solidFill>
            <a:ln cap="sq">
              <a:noFill/>
              <a:prstDash val="solid"/>
              <a:miter/>
            </a:ln>
          </p:spPr>
          <p:txBody>
            <a:bodyPr/>
            <a:lstStyle/>
            <a:p>
              <a:endParaRPr lang="en-US"/>
            </a:p>
          </p:txBody>
        </p:sp>
      </p:grpSp>
      <p:grpSp>
        <p:nvGrpSpPr>
          <p:cNvPr id="21" name="Group 21"/>
          <p:cNvGrpSpPr/>
          <p:nvPr/>
        </p:nvGrpSpPr>
        <p:grpSpPr>
          <a:xfrm>
            <a:off x="14226540" y="6553200"/>
            <a:ext cx="874395" cy="759143"/>
            <a:chOff x="0" y="0"/>
            <a:chExt cx="1165860" cy="1012190"/>
          </a:xfrm>
        </p:grpSpPr>
        <p:sp>
          <p:nvSpPr>
            <p:cNvPr id="22" name="Freeform 22"/>
            <p:cNvSpPr/>
            <p:nvPr/>
          </p:nvSpPr>
          <p:spPr>
            <a:xfrm>
              <a:off x="46990" y="10160"/>
              <a:ext cx="1068070" cy="951230"/>
            </a:xfrm>
            <a:custGeom>
              <a:avLst/>
              <a:gdLst/>
              <a:ahLst/>
              <a:cxnLst/>
              <a:rect l="l" t="t" r="r" b="b"/>
              <a:pathLst>
                <a:path w="1068070" h="951230">
                  <a:moveTo>
                    <a:pt x="1042670" y="91440"/>
                  </a:moveTo>
                  <a:cubicBezTo>
                    <a:pt x="54610" y="102870"/>
                    <a:pt x="63500" y="111760"/>
                    <a:pt x="68580" y="133350"/>
                  </a:cubicBezTo>
                  <a:cubicBezTo>
                    <a:pt x="90170" y="232410"/>
                    <a:pt x="349250" y="839470"/>
                    <a:pt x="358140" y="916940"/>
                  </a:cubicBezTo>
                  <a:cubicBezTo>
                    <a:pt x="359410" y="929640"/>
                    <a:pt x="358140" y="934720"/>
                    <a:pt x="354330" y="939800"/>
                  </a:cubicBezTo>
                  <a:cubicBezTo>
                    <a:pt x="350520" y="946150"/>
                    <a:pt x="339090" y="951230"/>
                    <a:pt x="332740" y="949960"/>
                  </a:cubicBezTo>
                  <a:cubicBezTo>
                    <a:pt x="325120" y="949960"/>
                    <a:pt x="316230" y="944880"/>
                    <a:pt x="312420" y="938530"/>
                  </a:cubicBezTo>
                  <a:cubicBezTo>
                    <a:pt x="308610" y="932180"/>
                    <a:pt x="307340" y="920750"/>
                    <a:pt x="311150" y="914400"/>
                  </a:cubicBezTo>
                  <a:cubicBezTo>
                    <a:pt x="314960" y="908050"/>
                    <a:pt x="328930" y="899160"/>
                    <a:pt x="337820" y="900430"/>
                  </a:cubicBezTo>
                  <a:cubicBezTo>
                    <a:pt x="344170" y="900430"/>
                    <a:pt x="354330" y="906780"/>
                    <a:pt x="356870" y="914400"/>
                  </a:cubicBezTo>
                  <a:cubicBezTo>
                    <a:pt x="359410" y="922020"/>
                    <a:pt x="351790" y="944880"/>
                    <a:pt x="342900" y="948690"/>
                  </a:cubicBezTo>
                  <a:cubicBezTo>
                    <a:pt x="335280" y="951230"/>
                    <a:pt x="322580" y="947420"/>
                    <a:pt x="309880" y="933450"/>
                  </a:cubicBezTo>
                  <a:cubicBezTo>
                    <a:pt x="248920" y="868680"/>
                    <a:pt x="55880" y="271780"/>
                    <a:pt x="20320" y="148590"/>
                  </a:cubicBezTo>
                  <a:cubicBezTo>
                    <a:pt x="8890" y="111760"/>
                    <a:pt x="0" y="92710"/>
                    <a:pt x="3810" y="74930"/>
                  </a:cubicBezTo>
                  <a:cubicBezTo>
                    <a:pt x="7620" y="62230"/>
                    <a:pt x="10160" y="53340"/>
                    <a:pt x="27940" y="45720"/>
                  </a:cubicBezTo>
                  <a:cubicBezTo>
                    <a:pt x="116840" y="3810"/>
                    <a:pt x="951230" y="0"/>
                    <a:pt x="1042670" y="40640"/>
                  </a:cubicBezTo>
                  <a:cubicBezTo>
                    <a:pt x="1060450" y="48260"/>
                    <a:pt x="1068070" y="60960"/>
                    <a:pt x="1068070" y="68580"/>
                  </a:cubicBezTo>
                  <a:cubicBezTo>
                    <a:pt x="1066800" y="77470"/>
                    <a:pt x="1042670" y="91440"/>
                    <a:pt x="1042670" y="91440"/>
                  </a:cubicBezTo>
                </a:path>
              </a:pathLst>
            </a:custGeom>
            <a:solidFill>
              <a:srgbClr val="A08FC4"/>
            </a:solidFill>
            <a:ln cap="sq">
              <a:noFill/>
              <a:prstDash val="solid"/>
              <a:miter/>
            </a:ln>
          </p:spPr>
          <p:txBody>
            <a:bodyPr/>
            <a:lstStyle/>
            <a:p>
              <a:endParaRPr lang="en-US"/>
            </a:p>
          </p:txBody>
        </p:sp>
      </p:grpSp>
      <p:sp>
        <p:nvSpPr>
          <p:cNvPr id="23" name="TextBox 23"/>
          <p:cNvSpPr txBox="1"/>
          <p:nvPr/>
        </p:nvSpPr>
        <p:spPr>
          <a:xfrm>
            <a:off x="2625999" y="5031052"/>
            <a:ext cx="2145412" cy="683787"/>
          </a:xfrm>
          <a:prstGeom prst="rect">
            <a:avLst/>
          </a:prstGeom>
        </p:spPr>
        <p:txBody>
          <a:bodyPr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Jaden Osei-Bonsu (He/him) </a:t>
            </a:r>
          </a:p>
        </p:txBody>
      </p:sp>
      <p:sp>
        <p:nvSpPr>
          <p:cNvPr id="24" name="TextBox 24"/>
          <p:cNvSpPr txBox="1"/>
          <p:nvPr/>
        </p:nvSpPr>
        <p:spPr>
          <a:xfrm>
            <a:off x="1137241" y="7658154"/>
            <a:ext cx="1904954" cy="683787"/>
          </a:xfrm>
          <a:prstGeom prst="rect">
            <a:avLst/>
          </a:prstGeom>
        </p:spPr>
        <p:txBody>
          <a:bodyPr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Chrissie Okorie </a:t>
            </a:r>
          </a:p>
          <a:p>
            <a:pPr algn="ctr">
              <a:lnSpc>
                <a:spcPts val="2665"/>
              </a:lnSpc>
            </a:pPr>
            <a:r>
              <a:rPr lang="en-US" sz="1903" b="1">
                <a:solidFill>
                  <a:srgbClr val="000000"/>
                </a:solidFill>
                <a:latin typeface="Poppins Semi-Bold"/>
                <a:ea typeface="Poppins Semi-Bold"/>
                <a:cs typeface="Poppins Semi-Bold"/>
                <a:sym typeface="Poppins Semi-Bold"/>
              </a:rPr>
              <a:t>(she/Her) </a:t>
            </a:r>
          </a:p>
        </p:txBody>
      </p:sp>
      <p:sp>
        <p:nvSpPr>
          <p:cNvPr id="25" name="TextBox 25"/>
          <p:cNvSpPr txBox="1"/>
          <p:nvPr/>
        </p:nvSpPr>
        <p:spPr>
          <a:xfrm>
            <a:off x="1600200" y="9212634"/>
            <a:ext cx="1552359" cy="674287"/>
          </a:xfrm>
          <a:prstGeom prst="rect">
            <a:avLst/>
          </a:prstGeom>
        </p:spPr>
        <p:txBody>
          <a:bodyPr wrap="square"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Ava James </a:t>
            </a:r>
          </a:p>
          <a:p>
            <a:pPr algn="ctr">
              <a:lnSpc>
                <a:spcPts val="2665"/>
              </a:lnSpc>
            </a:pPr>
            <a:r>
              <a:rPr lang="en-US" sz="1903" b="1">
                <a:solidFill>
                  <a:srgbClr val="000000"/>
                </a:solidFill>
                <a:latin typeface="Poppins Semi-Bold"/>
                <a:ea typeface="Poppins Semi-Bold"/>
                <a:cs typeface="Poppins Semi-Bold"/>
                <a:sym typeface="Poppins Semi-Bold"/>
              </a:rPr>
              <a:t>(She/Her)  </a:t>
            </a:r>
          </a:p>
        </p:txBody>
      </p:sp>
      <p:sp>
        <p:nvSpPr>
          <p:cNvPr id="26" name="TextBox 26"/>
          <p:cNvSpPr txBox="1"/>
          <p:nvPr/>
        </p:nvSpPr>
        <p:spPr>
          <a:xfrm>
            <a:off x="8273383" y="986898"/>
            <a:ext cx="1386509" cy="683787"/>
          </a:xfrm>
          <a:prstGeom prst="rect">
            <a:avLst/>
          </a:prstGeom>
        </p:spPr>
        <p:txBody>
          <a:bodyPr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Ryan Dube </a:t>
            </a:r>
          </a:p>
          <a:p>
            <a:pPr algn="ctr">
              <a:lnSpc>
                <a:spcPts val="2665"/>
              </a:lnSpc>
            </a:pPr>
            <a:r>
              <a:rPr lang="en-US" sz="1903" b="1">
                <a:solidFill>
                  <a:srgbClr val="000000"/>
                </a:solidFill>
                <a:latin typeface="Poppins Semi-Bold"/>
                <a:ea typeface="Poppins Semi-Bold"/>
                <a:cs typeface="Poppins Semi-Bold"/>
                <a:sym typeface="Poppins Semi-Bold"/>
              </a:rPr>
              <a:t>(He/Him)</a:t>
            </a:r>
          </a:p>
        </p:txBody>
      </p:sp>
      <p:sp>
        <p:nvSpPr>
          <p:cNvPr id="27" name="TextBox 27"/>
          <p:cNvSpPr txBox="1"/>
          <p:nvPr/>
        </p:nvSpPr>
        <p:spPr>
          <a:xfrm>
            <a:off x="10196551" y="2995348"/>
            <a:ext cx="1675916" cy="683787"/>
          </a:xfrm>
          <a:prstGeom prst="rect">
            <a:avLst/>
          </a:prstGeom>
        </p:spPr>
        <p:txBody>
          <a:bodyPr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Rochell Rowe </a:t>
            </a:r>
          </a:p>
          <a:p>
            <a:pPr algn="ctr">
              <a:lnSpc>
                <a:spcPts val="2665"/>
              </a:lnSpc>
            </a:pPr>
            <a:r>
              <a:rPr lang="en-US" sz="1903" b="1">
                <a:solidFill>
                  <a:srgbClr val="000000"/>
                </a:solidFill>
                <a:latin typeface="Poppins Semi-Bold"/>
                <a:ea typeface="Poppins Semi-Bold"/>
                <a:cs typeface="Poppins Semi-Bold"/>
                <a:sym typeface="Poppins Semi-Bold"/>
              </a:rPr>
              <a:t>(She/Her)</a:t>
            </a:r>
          </a:p>
        </p:txBody>
      </p:sp>
      <p:sp>
        <p:nvSpPr>
          <p:cNvPr id="28" name="TextBox 28"/>
          <p:cNvSpPr txBox="1"/>
          <p:nvPr/>
        </p:nvSpPr>
        <p:spPr>
          <a:xfrm>
            <a:off x="15358817" y="8261195"/>
            <a:ext cx="2113135" cy="683787"/>
          </a:xfrm>
          <a:prstGeom prst="rect">
            <a:avLst/>
          </a:prstGeom>
        </p:spPr>
        <p:txBody>
          <a:bodyPr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Demetri Addison </a:t>
            </a:r>
          </a:p>
          <a:p>
            <a:pPr algn="ctr">
              <a:lnSpc>
                <a:spcPts val="2665"/>
              </a:lnSpc>
            </a:pPr>
            <a:r>
              <a:rPr lang="en-US" sz="1903" b="1">
                <a:solidFill>
                  <a:srgbClr val="000000"/>
                </a:solidFill>
                <a:latin typeface="Poppins Semi-Bold"/>
                <a:ea typeface="Poppins Semi-Bold"/>
                <a:cs typeface="Poppins Semi-Bold"/>
                <a:sym typeface="Poppins Semi-Bold"/>
              </a:rPr>
              <a:t>(He/Him)  </a:t>
            </a:r>
          </a:p>
        </p:txBody>
      </p:sp>
      <p:sp>
        <p:nvSpPr>
          <p:cNvPr id="29" name="TextBox 29"/>
          <p:cNvSpPr txBox="1"/>
          <p:nvPr/>
        </p:nvSpPr>
        <p:spPr>
          <a:xfrm>
            <a:off x="15247470" y="1430095"/>
            <a:ext cx="1410200" cy="683787"/>
          </a:xfrm>
          <a:prstGeom prst="rect">
            <a:avLst/>
          </a:prstGeom>
        </p:spPr>
        <p:txBody>
          <a:bodyPr lIns="0" tIns="0" rIns="0" bIns="0" rtlCol="0" anchor="t">
            <a:spAutoFit/>
          </a:bodyPr>
          <a:lstStyle/>
          <a:p>
            <a:pPr algn="ctr">
              <a:lnSpc>
                <a:spcPts val="2665"/>
              </a:lnSpc>
            </a:pPr>
            <a:r>
              <a:rPr lang="en-US" sz="1903" b="1">
                <a:solidFill>
                  <a:srgbClr val="000000"/>
                </a:solidFill>
                <a:latin typeface="Poppins Semi-Bold"/>
                <a:ea typeface="Poppins Semi-Bold"/>
                <a:cs typeface="Poppins Semi-Bold"/>
                <a:sym typeface="Poppins Semi-Bold"/>
              </a:rPr>
              <a:t>Ali Ghaderi </a:t>
            </a:r>
          </a:p>
          <a:p>
            <a:pPr algn="ctr">
              <a:lnSpc>
                <a:spcPts val="2665"/>
              </a:lnSpc>
            </a:pPr>
            <a:r>
              <a:rPr lang="en-US" sz="1903" b="1">
                <a:solidFill>
                  <a:srgbClr val="000000"/>
                </a:solidFill>
                <a:latin typeface="Poppins Semi-Bold"/>
                <a:ea typeface="Poppins Semi-Bold"/>
                <a:cs typeface="Poppins Semi-Bold"/>
                <a:sym typeface="Poppins Semi-Bold"/>
              </a:rPr>
              <a:t>(He/him)</a:t>
            </a:r>
          </a:p>
        </p:txBody>
      </p:sp>
      <p:sp>
        <p:nvSpPr>
          <p:cNvPr id="30" name="TextBox 30"/>
          <p:cNvSpPr txBox="1"/>
          <p:nvPr/>
        </p:nvSpPr>
        <p:spPr>
          <a:xfrm>
            <a:off x="1028700" y="1415617"/>
            <a:ext cx="6925266" cy="2782824"/>
          </a:xfrm>
          <a:prstGeom prst="rect">
            <a:avLst/>
          </a:prstGeom>
        </p:spPr>
        <p:txBody>
          <a:bodyPr lIns="0" tIns="0" rIns="0" bIns="0" rtlCol="0" anchor="t">
            <a:spAutoFit/>
          </a:bodyPr>
          <a:lstStyle/>
          <a:p>
            <a:pPr algn="just">
              <a:lnSpc>
                <a:spcPts val="10469"/>
              </a:lnSpc>
            </a:pPr>
            <a:r>
              <a:rPr lang="en-US" sz="12173" b="1" spc="-535">
                <a:solidFill>
                  <a:srgbClr val="BD1F3D"/>
                </a:solidFill>
                <a:latin typeface="FatFrank Heavy"/>
                <a:ea typeface="FatFrank Heavy"/>
                <a:cs typeface="FatFrank Heavy"/>
                <a:sym typeface="FatFrank Heavy"/>
              </a:rPr>
              <a:t>MEET</a:t>
            </a:r>
          </a:p>
          <a:p>
            <a:pPr algn="just">
              <a:lnSpc>
                <a:spcPts val="10469"/>
              </a:lnSpc>
            </a:pPr>
            <a:r>
              <a:rPr lang="en-US" sz="12173" b="1" spc="-535">
                <a:solidFill>
                  <a:srgbClr val="BD1F3D"/>
                </a:solidFill>
                <a:latin typeface="FatFrank Heavy"/>
                <a:ea typeface="FatFrank Heavy"/>
                <a:cs typeface="FatFrank Heavy"/>
                <a:sym typeface="FatFrank Heavy"/>
              </a:rPr>
              <a:t>THE TEAM</a:t>
            </a:r>
          </a:p>
        </p:txBody>
      </p:sp>
      <p:grpSp>
        <p:nvGrpSpPr>
          <p:cNvPr id="31" name="Group 31"/>
          <p:cNvGrpSpPr/>
          <p:nvPr/>
        </p:nvGrpSpPr>
        <p:grpSpPr>
          <a:xfrm>
            <a:off x="1994491" y="6617970"/>
            <a:ext cx="1750695" cy="798195"/>
            <a:chOff x="0" y="0"/>
            <a:chExt cx="2334260" cy="1064260"/>
          </a:xfrm>
        </p:grpSpPr>
        <p:sp>
          <p:nvSpPr>
            <p:cNvPr id="32" name="Freeform 32"/>
            <p:cNvSpPr/>
            <p:nvPr/>
          </p:nvSpPr>
          <p:spPr>
            <a:xfrm>
              <a:off x="50800" y="46990"/>
              <a:ext cx="2232660" cy="966470"/>
            </a:xfrm>
            <a:custGeom>
              <a:avLst/>
              <a:gdLst/>
              <a:ahLst/>
              <a:cxnLst/>
              <a:rect l="l" t="t" r="r" b="b"/>
              <a:pathLst>
                <a:path w="2232660" h="966470">
                  <a:moveTo>
                    <a:pt x="0" y="941070"/>
                  </a:moveTo>
                  <a:cubicBezTo>
                    <a:pt x="7620" y="264160"/>
                    <a:pt x="8890" y="240030"/>
                    <a:pt x="20320" y="208280"/>
                  </a:cubicBezTo>
                  <a:cubicBezTo>
                    <a:pt x="30480" y="176530"/>
                    <a:pt x="46990" y="147320"/>
                    <a:pt x="67310" y="123190"/>
                  </a:cubicBezTo>
                  <a:cubicBezTo>
                    <a:pt x="86360" y="99060"/>
                    <a:pt x="111760" y="77470"/>
                    <a:pt x="138430" y="62230"/>
                  </a:cubicBezTo>
                  <a:cubicBezTo>
                    <a:pt x="166370" y="45720"/>
                    <a:pt x="190500" y="35560"/>
                    <a:pt x="231140" y="26670"/>
                  </a:cubicBezTo>
                  <a:cubicBezTo>
                    <a:pt x="299720" y="11430"/>
                    <a:pt x="447040" y="0"/>
                    <a:pt x="519430" y="3810"/>
                  </a:cubicBezTo>
                  <a:cubicBezTo>
                    <a:pt x="565150" y="6350"/>
                    <a:pt x="594360" y="12700"/>
                    <a:pt x="629920" y="26670"/>
                  </a:cubicBezTo>
                  <a:cubicBezTo>
                    <a:pt x="666750" y="39370"/>
                    <a:pt x="704850" y="60960"/>
                    <a:pt x="736600" y="85090"/>
                  </a:cubicBezTo>
                  <a:cubicBezTo>
                    <a:pt x="769620" y="109220"/>
                    <a:pt x="788670" y="129540"/>
                    <a:pt x="826770" y="173990"/>
                  </a:cubicBezTo>
                  <a:cubicBezTo>
                    <a:pt x="913130" y="276860"/>
                    <a:pt x="1117600" y="601980"/>
                    <a:pt x="1216660" y="715010"/>
                  </a:cubicBezTo>
                  <a:cubicBezTo>
                    <a:pt x="1268730" y="773430"/>
                    <a:pt x="1310640" y="810260"/>
                    <a:pt x="1346200" y="836930"/>
                  </a:cubicBezTo>
                  <a:cubicBezTo>
                    <a:pt x="1366520" y="852170"/>
                    <a:pt x="1377950" y="861060"/>
                    <a:pt x="1399540" y="869950"/>
                  </a:cubicBezTo>
                  <a:cubicBezTo>
                    <a:pt x="1424940" y="880110"/>
                    <a:pt x="1465580" y="892810"/>
                    <a:pt x="1489710" y="894080"/>
                  </a:cubicBezTo>
                  <a:cubicBezTo>
                    <a:pt x="1503680" y="894080"/>
                    <a:pt x="1513840" y="891540"/>
                    <a:pt x="1524000" y="885190"/>
                  </a:cubicBezTo>
                  <a:cubicBezTo>
                    <a:pt x="1537970" y="877570"/>
                    <a:pt x="1546860" y="864870"/>
                    <a:pt x="1563370" y="844550"/>
                  </a:cubicBezTo>
                  <a:cubicBezTo>
                    <a:pt x="1609090" y="789940"/>
                    <a:pt x="1720850" y="613410"/>
                    <a:pt x="1789430" y="530860"/>
                  </a:cubicBezTo>
                  <a:cubicBezTo>
                    <a:pt x="1837690" y="471170"/>
                    <a:pt x="1884680" y="421640"/>
                    <a:pt x="1925320" y="384810"/>
                  </a:cubicBezTo>
                  <a:cubicBezTo>
                    <a:pt x="1951990" y="359410"/>
                    <a:pt x="1973580" y="341630"/>
                    <a:pt x="1998980" y="325120"/>
                  </a:cubicBezTo>
                  <a:cubicBezTo>
                    <a:pt x="2024380" y="309880"/>
                    <a:pt x="2047240" y="298450"/>
                    <a:pt x="2077720" y="288290"/>
                  </a:cubicBezTo>
                  <a:cubicBezTo>
                    <a:pt x="2114550" y="275590"/>
                    <a:pt x="2184400" y="254000"/>
                    <a:pt x="2209800" y="260350"/>
                  </a:cubicBezTo>
                  <a:cubicBezTo>
                    <a:pt x="2221230" y="264160"/>
                    <a:pt x="2231390" y="274320"/>
                    <a:pt x="2231390" y="281940"/>
                  </a:cubicBezTo>
                  <a:cubicBezTo>
                    <a:pt x="2232660" y="290830"/>
                    <a:pt x="2217420" y="309880"/>
                    <a:pt x="2208530" y="311150"/>
                  </a:cubicBezTo>
                  <a:cubicBezTo>
                    <a:pt x="2200910" y="312420"/>
                    <a:pt x="2181860" y="295910"/>
                    <a:pt x="2180590" y="287020"/>
                  </a:cubicBezTo>
                  <a:cubicBezTo>
                    <a:pt x="2180590" y="278130"/>
                    <a:pt x="2198370" y="260350"/>
                    <a:pt x="2207260" y="260350"/>
                  </a:cubicBezTo>
                  <a:cubicBezTo>
                    <a:pt x="2214880" y="260350"/>
                    <a:pt x="2231390" y="279400"/>
                    <a:pt x="2231390" y="287020"/>
                  </a:cubicBezTo>
                  <a:cubicBezTo>
                    <a:pt x="2232660" y="295910"/>
                    <a:pt x="2222500" y="304800"/>
                    <a:pt x="2212340" y="311150"/>
                  </a:cubicBezTo>
                  <a:cubicBezTo>
                    <a:pt x="2190750" y="323850"/>
                    <a:pt x="2131060" y="323850"/>
                    <a:pt x="2098040" y="334010"/>
                  </a:cubicBezTo>
                  <a:cubicBezTo>
                    <a:pt x="2072640" y="342900"/>
                    <a:pt x="2052320" y="351790"/>
                    <a:pt x="2030730" y="365760"/>
                  </a:cubicBezTo>
                  <a:cubicBezTo>
                    <a:pt x="2006600" y="379730"/>
                    <a:pt x="1986280" y="396240"/>
                    <a:pt x="1959610" y="420370"/>
                  </a:cubicBezTo>
                  <a:cubicBezTo>
                    <a:pt x="1922780" y="455930"/>
                    <a:pt x="1878330" y="502920"/>
                    <a:pt x="1830070" y="561340"/>
                  </a:cubicBezTo>
                  <a:cubicBezTo>
                    <a:pt x="1761490" y="643890"/>
                    <a:pt x="1653540" y="821690"/>
                    <a:pt x="1598930" y="881380"/>
                  </a:cubicBezTo>
                  <a:cubicBezTo>
                    <a:pt x="1573530" y="908050"/>
                    <a:pt x="1559560" y="923290"/>
                    <a:pt x="1537970" y="933450"/>
                  </a:cubicBezTo>
                  <a:cubicBezTo>
                    <a:pt x="1520190" y="941070"/>
                    <a:pt x="1503680" y="944880"/>
                    <a:pt x="1482090" y="943610"/>
                  </a:cubicBezTo>
                  <a:cubicBezTo>
                    <a:pt x="1451610" y="942340"/>
                    <a:pt x="1403350" y="925830"/>
                    <a:pt x="1372870" y="913130"/>
                  </a:cubicBezTo>
                  <a:cubicBezTo>
                    <a:pt x="1348740" y="901700"/>
                    <a:pt x="1336040" y="894080"/>
                    <a:pt x="1313180" y="876300"/>
                  </a:cubicBezTo>
                  <a:cubicBezTo>
                    <a:pt x="1276350" y="847090"/>
                    <a:pt x="1230630" y="807720"/>
                    <a:pt x="1177290" y="746760"/>
                  </a:cubicBezTo>
                  <a:cubicBezTo>
                    <a:pt x="1076960" y="632460"/>
                    <a:pt x="872490" y="308610"/>
                    <a:pt x="789940" y="209550"/>
                  </a:cubicBezTo>
                  <a:cubicBezTo>
                    <a:pt x="755650" y="168910"/>
                    <a:pt x="740410" y="151130"/>
                    <a:pt x="711200" y="129540"/>
                  </a:cubicBezTo>
                  <a:cubicBezTo>
                    <a:pt x="683260" y="106680"/>
                    <a:pt x="651510" y="87630"/>
                    <a:pt x="618490" y="76200"/>
                  </a:cubicBezTo>
                  <a:cubicBezTo>
                    <a:pt x="586740" y="63500"/>
                    <a:pt x="561340" y="57150"/>
                    <a:pt x="520700" y="54610"/>
                  </a:cubicBezTo>
                  <a:cubicBezTo>
                    <a:pt x="452120" y="50800"/>
                    <a:pt x="311150" y="62230"/>
                    <a:pt x="248920" y="74930"/>
                  </a:cubicBezTo>
                  <a:cubicBezTo>
                    <a:pt x="213360" y="82550"/>
                    <a:pt x="193040" y="88900"/>
                    <a:pt x="170180" y="101600"/>
                  </a:cubicBezTo>
                  <a:cubicBezTo>
                    <a:pt x="147320" y="114300"/>
                    <a:pt x="127000" y="129540"/>
                    <a:pt x="110490" y="148590"/>
                  </a:cubicBezTo>
                  <a:cubicBezTo>
                    <a:pt x="93980" y="167640"/>
                    <a:pt x="80010" y="190500"/>
                    <a:pt x="69850" y="217170"/>
                  </a:cubicBezTo>
                  <a:cubicBezTo>
                    <a:pt x="59690" y="246380"/>
                    <a:pt x="58420" y="269240"/>
                    <a:pt x="54610" y="316230"/>
                  </a:cubicBezTo>
                  <a:cubicBezTo>
                    <a:pt x="44450" y="434340"/>
                    <a:pt x="82550" y="872490"/>
                    <a:pt x="50800" y="941070"/>
                  </a:cubicBezTo>
                  <a:cubicBezTo>
                    <a:pt x="43180" y="957580"/>
                    <a:pt x="31750" y="966470"/>
                    <a:pt x="22860" y="966470"/>
                  </a:cubicBezTo>
                  <a:cubicBezTo>
                    <a:pt x="13970" y="965200"/>
                    <a:pt x="0" y="941070"/>
                    <a:pt x="0" y="941070"/>
                  </a:cubicBezTo>
                </a:path>
              </a:pathLst>
            </a:custGeom>
            <a:solidFill>
              <a:srgbClr val="A08FC4"/>
            </a:solidFill>
            <a:ln cap="sq">
              <a:noFill/>
              <a:prstDash val="solid"/>
              <a:miter/>
            </a:ln>
          </p:spPr>
          <p:txBody>
            <a:bodyPr/>
            <a:lstStyle/>
            <a:p>
              <a:endParaRPr lang="en-US"/>
            </a:p>
          </p:txBody>
        </p:sp>
      </p:grpSp>
      <p:grpSp>
        <p:nvGrpSpPr>
          <p:cNvPr id="33" name="Group 33"/>
          <p:cNvGrpSpPr/>
          <p:nvPr/>
        </p:nvGrpSpPr>
        <p:grpSpPr>
          <a:xfrm>
            <a:off x="3673749" y="6553200"/>
            <a:ext cx="441007" cy="794385"/>
            <a:chOff x="0" y="0"/>
            <a:chExt cx="588010" cy="1059180"/>
          </a:xfrm>
        </p:grpSpPr>
        <p:sp>
          <p:nvSpPr>
            <p:cNvPr id="34" name="Freeform 34"/>
            <p:cNvSpPr/>
            <p:nvPr/>
          </p:nvSpPr>
          <p:spPr>
            <a:xfrm>
              <a:off x="48260" y="50800"/>
              <a:ext cx="491490" cy="957580"/>
            </a:xfrm>
            <a:custGeom>
              <a:avLst/>
              <a:gdLst/>
              <a:ahLst/>
              <a:cxnLst/>
              <a:rect l="l" t="t" r="r" b="b"/>
              <a:pathLst>
                <a:path w="491490" h="957580">
                  <a:moveTo>
                    <a:pt x="29210" y="0"/>
                  </a:moveTo>
                  <a:cubicBezTo>
                    <a:pt x="347980" y="54610"/>
                    <a:pt x="421640" y="90170"/>
                    <a:pt x="452120" y="105410"/>
                  </a:cubicBezTo>
                  <a:cubicBezTo>
                    <a:pt x="464820" y="113030"/>
                    <a:pt x="472440" y="114300"/>
                    <a:pt x="478790" y="121920"/>
                  </a:cubicBezTo>
                  <a:cubicBezTo>
                    <a:pt x="483870" y="130810"/>
                    <a:pt x="486410" y="138430"/>
                    <a:pt x="488950" y="152400"/>
                  </a:cubicBezTo>
                  <a:cubicBezTo>
                    <a:pt x="491490" y="182880"/>
                    <a:pt x="480060" y="255270"/>
                    <a:pt x="471170" y="302260"/>
                  </a:cubicBezTo>
                  <a:cubicBezTo>
                    <a:pt x="462280" y="345440"/>
                    <a:pt x="453390" y="368300"/>
                    <a:pt x="438150" y="421640"/>
                  </a:cubicBezTo>
                  <a:cubicBezTo>
                    <a:pt x="405130" y="533400"/>
                    <a:pt x="313690" y="885190"/>
                    <a:pt x="275590" y="938530"/>
                  </a:cubicBezTo>
                  <a:cubicBezTo>
                    <a:pt x="266700" y="951230"/>
                    <a:pt x="259080" y="956310"/>
                    <a:pt x="250190" y="956310"/>
                  </a:cubicBezTo>
                  <a:cubicBezTo>
                    <a:pt x="243840" y="957580"/>
                    <a:pt x="233680" y="951230"/>
                    <a:pt x="229870" y="944880"/>
                  </a:cubicBezTo>
                  <a:cubicBezTo>
                    <a:pt x="226060" y="939800"/>
                    <a:pt x="224790" y="928370"/>
                    <a:pt x="227330" y="922020"/>
                  </a:cubicBezTo>
                  <a:cubicBezTo>
                    <a:pt x="229870" y="915670"/>
                    <a:pt x="238760" y="908050"/>
                    <a:pt x="246380" y="906780"/>
                  </a:cubicBezTo>
                  <a:cubicBezTo>
                    <a:pt x="252730" y="905510"/>
                    <a:pt x="264160" y="908050"/>
                    <a:pt x="269240" y="913130"/>
                  </a:cubicBezTo>
                  <a:cubicBezTo>
                    <a:pt x="274320" y="918210"/>
                    <a:pt x="276860" y="928370"/>
                    <a:pt x="275590" y="935990"/>
                  </a:cubicBezTo>
                  <a:cubicBezTo>
                    <a:pt x="274320" y="942340"/>
                    <a:pt x="267970" y="951230"/>
                    <a:pt x="261620" y="955040"/>
                  </a:cubicBezTo>
                  <a:cubicBezTo>
                    <a:pt x="255270" y="957580"/>
                    <a:pt x="243840" y="957580"/>
                    <a:pt x="237490" y="952500"/>
                  </a:cubicBezTo>
                  <a:cubicBezTo>
                    <a:pt x="231140" y="948690"/>
                    <a:pt x="227330" y="939800"/>
                    <a:pt x="226060" y="924560"/>
                  </a:cubicBezTo>
                  <a:cubicBezTo>
                    <a:pt x="224790" y="850900"/>
                    <a:pt x="393700" y="429260"/>
                    <a:pt x="420370" y="294640"/>
                  </a:cubicBezTo>
                  <a:cubicBezTo>
                    <a:pt x="433070" y="231140"/>
                    <a:pt x="455930" y="187960"/>
                    <a:pt x="435610" y="153670"/>
                  </a:cubicBezTo>
                  <a:cubicBezTo>
                    <a:pt x="410210" y="114300"/>
                    <a:pt x="320040" y="101600"/>
                    <a:pt x="255270" y="85090"/>
                  </a:cubicBezTo>
                  <a:cubicBezTo>
                    <a:pt x="182880" y="66040"/>
                    <a:pt x="50800" y="71120"/>
                    <a:pt x="19050" y="49530"/>
                  </a:cubicBezTo>
                  <a:cubicBezTo>
                    <a:pt x="6350" y="41910"/>
                    <a:pt x="0" y="29210"/>
                    <a:pt x="2540" y="20320"/>
                  </a:cubicBezTo>
                  <a:cubicBezTo>
                    <a:pt x="3810" y="12700"/>
                    <a:pt x="29210" y="0"/>
                    <a:pt x="29210" y="0"/>
                  </a:cubicBezTo>
                </a:path>
              </a:pathLst>
            </a:custGeom>
            <a:solidFill>
              <a:srgbClr val="A08FC4"/>
            </a:solidFill>
            <a:ln cap="sq">
              <a:noFill/>
              <a:prstDash val="solid"/>
              <a:miter/>
            </a:ln>
          </p:spPr>
          <p:txBody>
            <a:bodyPr/>
            <a:lstStyle/>
            <a:p>
              <a:endParaRPr lang="en-US"/>
            </a:p>
          </p:txBody>
        </p:sp>
      </p:grpSp>
      <p:grpSp>
        <p:nvGrpSpPr>
          <p:cNvPr id="35" name="Group 35"/>
          <p:cNvGrpSpPr/>
          <p:nvPr/>
        </p:nvGrpSpPr>
        <p:grpSpPr>
          <a:xfrm>
            <a:off x="3260408" y="8900160"/>
            <a:ext cx="5112068" cy="985838"/>
            <a:chOff x="0" y="0"/>
            <a:chExt cx="6816090" cy="1314450"/>
          </a:xfrm>
        </p:grpSpPr>
        <p:sp>
          <p:nvSpPr>
            <p:cNvPr id="36" name="Freeform 36"/>
            <p:cNvSpPr/>
            <p:nvPr/>
          </p:nvSpPr>
          <p:spPr>
            <a:xfrm>
              <a:off x="50800" y="40640"/>
              <a:ext cx="6714490" cy="1223010"/>
            </a:xfrm>
            <a:custGeom>
              <a:avLst/>
              <a:gdLst/>
              <a:ahLst/>
              <a:cxnLst/>
              <a:rect l="l" t="t" r="r" b="b"/>
              <a:pathLst>
                <a:path w="6714490" h="1223010">
                  <a:moveTo>
                    <a:pt x="0" y="1196340"/>
                  </a:moveTo>
                  <a:cubicBezTo>
                    <a:pt x="15240" y="890270"/>
                    <a:pt x="38100" y="828040"/>
                    <a:pt x="64770" y="769620"/>
                  </a:cubicBezTo>
                  <a:cubicBezTo>
                    <a:pt x="90170" y="715010"/>
                    <a:pt x="119380" y="664210"/>
                    <a:pt x="160020" y="615950"/>
                  </a:cubicBezTo>
                  <a:cubicBezTo>
                    <a:pt x="203200" y="563880"/>
                    <a:pt x="257810" y="515620"/>
                    <a:pt x="320040" y="468630"/>
                  </a:cubicBezTo>
                  <a:cubicBezTo>
                    <a:pt x="388620" y="416560"/>
                    <a:pt x="468630" y="365760"/>
                    <a:pt x="556260" y="321310"/>
                  </a:cubicBezTo>
                  <a:cubicBezTo>
                    <a:pt x="655320" y="270510"/>
                    <a:pt x="773430" y="223520"/>
                    <a:pt x="886460" y="182880"/>
                  </a:cubicBezTo>
                  <a:cubicBezTo>
                    <a:pt x="1002030" y="142240"/>
                    <a:pt x="1122680" y="105410"/>
                    <a:pt x="1243330" y="78740"/>
                  </a:cubicBezTo>
                  <a:cubicBezTo>
                    <a:pt x="1365250" y="53340"/>
                    <a:pt x="1460500" y="39370"/>
                    <a:pt x="1611630" y="26670"/>
                  </a:cubicBezTo>
                  <a:cubicBezTo>
                    <a:pt x="1847850" y="7620"/>
                    <a:pt x="2320290" y="0"/>
                    <a:pt x="2527300" y="10160"/>
                  </a:cubicBezTo>
                  <a:cubicBezTo>
                    <a:pt x="2633980" y="15240"/>
                    <a:pt x="2688590" y="21590"/>
                    <a:pt x="2768600" y="38100"/>
                  </a:cubicBezTo>
                  <a:cubicBezTo>
                    <a:pt x="2847340" y="54610"/>
                    <a:pt x="2917190" y="78740"/>
                    <a:pt x="3001010" y="107950"/>
                  </a:cubicBezTo>
                  <a:cubicBezTo>
                    <a:pt x="3101340" y="142240"/>
                    <a:pt x="3199130" y="177800"/>
                    <a:pt x="3331210" y="232410"/>
                  </a:cubicBezTo>
                  <a:cubicBezTo>
                    <a:pt x="3534410" y="314960"/>
                    <a:pt x="3893820" y="500380"/>
                    <a:pt x="4094480" y="574040"/>
                  </a:cubicBezTo>
                  <a:cubicBezTo>
                    <a:pt x="4218940" y="618490"/>
                    <a:pt x="4290060" y="642620"/>
                    <a:pt x="4405630" y="661670"/>
                  </a:cubicBezTo>
                  <a:cubicBezTo>
                    <a:pt x="4547870" y="687070"/>
                    <a:pt x="4724400" y="688340"/>
                    <a:pt x="4886960" y="693420"/>
                  </a:cubicBezTo>
                  <a:cubicBezTo>
                    <a:pt x="5055870" y="698500"/>
                    <a:pt x="5311140" y="701040"/>
                    <a:pt x="5402580" y="692150"/>
                  </a:cubicBezTo>
                  <a:cubicBezTo>
                    <a:pt x="5436870" y="689610"/>
                    <a:pt x="5439410" y="689610"/>
                    <a:pt x="5472430" y="679450"/>
                  </a:cubicBezTo>
                  <a:cubicBezTo>
                    <a:pt x="5558790" y="654050"/>
                    <a:pt x="5833110" y="520700"/>
                    <a:pt x="5934710" y="487680"/>
                  </a:cubicBezTo>
                  <a:cubicBezTo>
                    <a:pt x="5982970" y="471170"/>
                    <a:pt x="6003290" y="466090"/>
                    <a:pt x="6042660" y="459740"/>
                  </a:cubicBezTo>
                  <a:cubicBezTo>
                    <a:pt x="6089650" y="452120"/>
                    <a:pt x="6142990" y="447040"/>
                    <a:pt x="6198870" y="449580"/>
                  </a:cubicBezTo>
                  <a:cubicBezTo>
                    <a:pt x="6264910" y="453390"/>
                    <a:pt x="6341110" y="467360"/>
                    <a:pt x="6412230" y="485140"/>
                  </a:cubicBezTo>
                  <a:cubicBezTo>
                    <a:pt x="6487160" y="505460"/>
                    <a:pt x="6587490" y="546100"/>
                    <a:pt x="6639560" y="566420"/>
                  </a:cubicBezTo>
                  <a:cubicBezTo>
                    <a:pt x="6666230" y="577850"/>
                    <a:pt x="6689090" y="584200"/>
                    <a:pt x="6700520" y="594360"/>
                  </a:cubicBezTo>
                  <a:cubicBezTo>
                    <a:pt x="6708140" y="600710"/>
                    <a:pt x="6713220" y="608330"/>
                    <a:pt x="6713220" y="614680"/>
                  </a:cubicBezTo>
                  <a:cubicBezTo>
                    <a:pt x="6714490" y="622300"/>
                    <a:pt x="6709410" y="632460"/>
                    <a:pt x="6704330" y="636270"/>
                  </a:cubicBezTo>
                  <a:cubicBezTo>
                    <a:pt x="6697980" y="641350"/>
                    <a:pt x="6686550" y="643890"/>
                    <a:pt x="6680200" y="640080"/>
                  </a:cubicBezTo>
                  <a:cubicBezTo>
                    <a:pt x="6672580" y="637540"/>
                    <a:pt x="6662420" y="623570"/>
                    <a:pt x="6662420" y="615950"/>
                  </a:cubicBezTo>
                  <a:cubicBezTo>
                    <a:pt x="6662420" y="608330"/>
                    <a:pt x="6668770" y="598170"/>
                    <a:pt x="6675120" y="594360"/>
                  </a:cubicBezTo>
                  <a:cubicBezTo>
                    <a:pt x="6680200" y="591820"/>
                    <a:pt x="6691630" y="590550"/>
                    <a:pt x="6697980" y="593090"/>
                  </a:cubicBezTo>
                  <a:cubicBezTo>
                    <a:pt x="6704330" y="595630"/>
                    <a:pt x="6711950" y="605790"/>
                    <a:pt x="6713220" y="612140"/>
                  </a:cubicBezTo>
                  <a:cubicBezTo>
                    <a:pt x="6714490" y="618490"/>
                    <a:pt x="6710680" y="629920"/>
                    <a:pt x="6705600" y="635000"/>
                  </a:cubicBezTo>
                  <a:cubicBezTo>
                    <a:pt x="6700520" y="640080"/>
                    <a:pt x="6695440" y="641350"/>
                    <a:pt x="6682740" y="641350"/>
                  </a:cubicBezTo>
                  <a:cubicBezTo>
                    <a:pt x="6634480" y="640080"/>
                    <a:pt x="6427470" y="535940"/>
                    <a:pt x="6328410" y="514350"/>
                  </a:cubicBezTo>
                  <a:cubicBezTo>
                    <a:pt x="6259830" y="500380"/>
                    <a:pt x="6210300" y="497840"/>
                    <a:pt x="6149340" y="501650"/>
                  </a:cubicBezTo>
                  <a:cubicBezTo>
                    <a:pt x="6084570" y="504190"/>
                    <a:pt x="6031230" y="511810"/>
                    <a:pt x="5952490" y="534670"/>
                  </a:cubicBezTo>
                  <a:cubicBezTo>
                    <a:pt x="5828030" y="570230"/>
                    <a:pt x="5571490" y="703580"/>
                    <a:pt x="5481320" y="730250"/>
                  </a:cubicBezTo>
                  <a:cubicBezTo>
                    <a:pt x="5445760" y="740410"/>
                    <a:pt x="5441950" y="740410"/>
                    <a:pt x="5405120" y="742950"/>
                  </a:cubicBezTo>
                  <a:cubicBezTo>
                    <a:pt x="5309870" y="751840"/>
                    <a:pt x="5048250" y="749300"/>
                    <a:pt x="4885690" y="744220"/>
                  </a:cubicBezTo>
                  <a:cubicBezTo>
                    <a:pt x="4738370" y="740410"/>
                    <a:pt x="4597400" y="737870"/>
                    <a:pt x="4469130" y="720090"/>
                  </a:cubicBezTo>
                  <a:cubicBezTo>
                    <a:pt x="4357370" y="704850"/>
                    <a:pt x="4283710" y="693420"/>
                    <a:pt x="4155440" y="651510"/>
                  </a:cubicBezTo>
                  <a:cubicBezTo>
                    <a:pt x="3939540" y="580390"/>
                    <a:pt x="3566160" y="378460"/>
                    <a:pt x="3312160" y="279400"/>
                  </a:cubicBezTo>
                  <a:cubicBezTo>
                    <a:pt x="3110230" y="199390"/>
                    <a:pt x="2905760" y="120650"/>
                    <a:pt x="2758440" y="87630"/>
                  </a:cubicBezTo>
                  <a:cubicBezTo>
                    <a:pt x="2667000" y="67310"/>
                    <a:pt x="2630170" y="66040"/>
                    <a:pt x="2527300" y="60960"/>
                  </a:cubicBezTo>
                  <a:cubicBezTo>
                    <a:pt x="2324100" y="52070"/>
                    <a:pt x="1851660" y="58420"/>
                    <a:pt x="1616710" y="77470"/>
                  </a:cubicBezTo>
                  <a:cubicBezTo>
                    <a:pt x="1469390" y="88900"/>
                    <a:pt x="1375410" y="102870"/>
                    <a:pt x="1256030" y="128270"/>
                  </a:cubicBezTo>
                  <a:cubicBezTo>
                    <a:pt x="1137920" y="153670"/>
                    <a:pt x="1018540" y="190500"/>
                    <a:pt x="905510" y="229870"/>
                  </a:cubicBezTo>
                  <a:cubicBezTo>
                    <a:pt x="793750" y="269240"/>
                    <a:pt x="678180" y="314960"/>
                    <a:pt x="581660" y="365760"/>
                  </a:cubicBezTo>
                  <a:cubicBezTo>
                    <a:pt x="496570" y="408940"/>
                    <a:pt x="419100" y="457200"/>
                    <a:pt x="351790" y="508000"/>
                  </a:cubicBezTo>
                  <a:cubicBezTo>
                    <a:pt x="293370" y="551180"/>
                    <a:pt x="234950" y="608330"/>
                    <a:pt x="199390" y="646430"/>
                  </a:cubicBezTo>
                  <a:cubicBezTo>
                    <a:pt x="177800" y="671830"/>
                    <a:pt x="167640" y="683260"/>
                    <a:pt x="152400" y="711200"/>
                  </a:cubicBezTo>
                  <a:cubicBezTo>
                    <a:pt x="127000" y="751840"/>
                    <a:pt x="92710" y="831850"/>
                    <a:pt x="76200" y="877570"/>
                  </a:cubicBezTo>
                  <a:cubicBezTo>
                    <a:pt x="64770" y="909320"/>
                    <a:pt x="59690" y="925830"/>
                    <a:pt x="54610" y="960120"/>
                  </a:cubicBezTo>
                  <a:cubicBezTo>
                    <a:pt x="46990" y="1019810"/>
                    <a:pt x="68580" y="1168400"/>
                    <a:pt x="49530" y="1202690"/>
                  </a:cubicBezTo>
                  <a:cubicBezTo>
                    <a:pt x="41910" y="1215390"/>
                    <a:pt x="30480" y="1223010"/>
                    <a:pt x="21590" y="1221740"/>
                  </a:cubicBezTo>
                  <a:cubicBezTo>
                    <a:pt x="13970" y="1220470"/>
                    <a:pt x="0" y="1196340"/>
                    <a:pt x="0" y="1196340"/>
                  </a:cubicBezTo>
                </a:path>
              </a:pathLst>
            </a:custGeom>
            <a:solidFill>
              <a:srgbClr val="A08FC4"/>
            </a:solidFill>
            <a:ln cap="sq">
              <a:noFill/>
              <a:prstDash val="solid"/>
              <a:miter/>
            </a:ln>
          </p:spPr>
          <p:txBody>
            <a:bodyPr/>
            <a:lstStyle/>
            <a:p>
              <a:endParaRPr lang="en-US"/>
            </a:p>
          </p:txBody>
        </p:sp>
      </p:grpSp>
      <p:grpSp>
        <p:nvGrpSpPr>
          <p:cNvPr id="37" name="Group 37"/>
          <p:cNvGrpSpPr/>
          <p:nvPr/>
        </p:nvGrpSpPr>
        <p:grpSpPr>
          <a:xfrm>
            <a:off x="8155305" y="9133522"/>
            <a:ext cx="393382" cy="449580"/>
            <a:chOff x="0" y="0"/>
            <a:chExt cx="524510" cy="599440"/>
          </a:xfrm>
        </p:grpSpPr>
        <p:sp>
          <p:nvSpPr>
            <p:cNvPr id="38" name="Freeform 38"/>
            <p:cNvSpPr/>
            <p:nvPr/>
          </p:nvSpPr>
          <p:spPr>
            <a:xfrm>
              <a:off x="50800" y="49530"/>
              <a:ext cx="427990" cy="520700"/>
            </a:xfrm>
            <a:custGeom>
              <a:avLst/>
              <a:gdLst/>
              <a:ahLst/>
              <a:cxnLst/>
              <a:rect l="l" t="t" r="r" b="b"/>
              <a:pathLst>
                <a:path w="427990" h="520700">
                  <a:moveTo>
                    <a:pt x="25400" y="448310"/>
                  </a:moveTo>
                  <a:cubicBezTo>
                    <a:pt x="393700" y="453390"/>
                    <a:pt x="382270" y="468630"/>
                    <a:pt x="375920" y="467360"/>
                  </a:cubicBezTo>
                  <a:cubicBezTo>
                    <a:pt x="353060" y="464820"/>
                    <a:pt x="278130" y="275590"/>
                    <a:pt x="255270" y="213360"/>
                  </a:cubicBezTo>
                  <a:cubicBezTo>
                    <a:pt x="241300" y="179070"/>
                    <a:pt x="234950" y="161290"/>
                    <a:pt x="229870" y="132080"/>
                  </a:cubicBezTo>
                  <a:cubicBezTo>
                    <a:pt x="224790" y="100330"/>
                    <a:pt x="219710" y="53340"/>
                    <a:pt x="227330" y="30480"/>
                  </a:cubicBezTo>
                  <a:cubicBezTo>
                    <a:pt x="232410" y="16510"/>
                    <a:pt x="242570" y="3810"/>
                    <a:pt x="250190" y="1270"/>
                  </a:cubicBezTo>
                  <a:cubicBezTo>
                    <a:pt x="257810" y="0"/>
                    <a:pt x="267970" y="5080"/>
                    <a:pt x="271780" y="11430"/>
                  </a:cubicBezTo>
                  <a:cubicBezTo>
                    <a:pt x="276860" y="17780"/>
                    <a:pt x="276860" y="34290"/>
                    <a:pt x="273050" y="41910"/>
                  </a:cubicBezTo>
                  <a:cubicBezTo>
                    <a:pt x="269240" y="48260"/>
                    <a:pt x="259080" y="53340"/>
                    <a:pt x="251460" y="52070"/>
                  </a:cubicBezTo>
                  <a:cubicBezTo>
                    <a:pt x="243840" y="50800"/>
                    <a:pt x="229870" y="40640"/>
                    <a:pt x="227330" y="33020"/>
                  </a:cubicBezTo>
                  <a:cubicBezTo>
                    <a:pt x="226060" y="25400"/>
                    <a:pt x="232410" y="7620"/>
                    <a:pt x="240030" y="5080"/>
                  </a:cubicBezTo>
                  <a:cubicBezTo>
                    <a:pt x="247650" y="1270"/>
                    <a:pt x="266700" y="5080"/>
                    <a:pt x="275590" y="15240"/>
                  </a:cubicBezTo>
                  <a:cubicBezTo>
                    <a:pt x="289560" y="33020"/>
                    <a:pt x="276860" y="97790"/>
                    <a:pt x="281940" y="129540"/>
                  </a:cubicBezTo>
                  <a:cubicBezTo>
                    <a:pt x="287020" y="154940"/>
                    <a:pt x="292100" y="167640"/>
                    <a:pt x="302260" y="195580"/>
                  </a:cubicBezTo>
                  <a:cubicBezTo>
                    <a:pt x="322580" y="246380"/>
                    <a:pt x="384810" y="351790"/>
                    <a:pt x="403860" y="403860"/>
                  </a:cubicBezTo>
                  <a:cubicBezTo>
                    <a:pt x="415290" y="433070"/>
                    <a:pt x="427990" y="458470"/>
                    <a:pt x="422910" y="474980"/>
                  </a:cubicBezTo>
                  <a:cubicBezTo>
                    <a:pt x="419100" y="486410"/>
                    <a:pt x="408940" y="492760"/>
                    <a:pt x="391160" y="499110"/>
                  </a:cubicBezTo>
                  <a:cubicBezTo>
                    <a:pt x="336550" y="516890"/>
                    <a:pt x="74930" y="520700"/>
                    <a:pt x="25400" y="499110"/>
                  </a:cubicBezTo>
                  <a:cubicBezTo>
                    <a:pt x="10160" y="491490"/>
                    <a:pt x="0" y="478790"/>
                    <a:pt x="0" y="469900"/>
                  </a:cubicBezTo>
                  <a:cubicBezTo>
                    <a:pt x="1270" y="462280"/>
                    <a:pt x="25400" y="448310"/>
                    <a:pt x="25400" y="448310"/>
                  </a:cubicBezTo>
                </a:path>
              </a:pathLst>
            </a:custGeom>
            <a:solidFill>
              <a:srgbClr val="A08FC4"/>
            </a:solidFill>
            <a:ln cap="sq">
              <a:noFill/>
              <a:prstDash val="solid"/>
              <a:miter/>
            </a:ln>
          </p:spPr>
          <p:txBody>
            <a:bodyPr/>
            <a:lstStyle/>
            <a:p>
              <a:endParaRPr lang="en-US"/>
            </a:p>
          </p:txBody>
        </p:sp>
      </p:grpSp>
      <p:sp>
        <p:nvSpPr>
          <p:cNvPr id="39" name="TextBox 38">
            <a:extLst>
              <a:ext uri="{FF2B5EF4-FFF2-40B4-BE49-F238E27FC236}">
                <a16:creationId xmlns:a16="http://schemas.microsoft.com/office/drawing/2014/main" id="{7FBF335D-2B25-0F92-6F68-D0D6AEB0DBCD}"/>
              </a:ext>
            </a:extLst>
          </p:cNvPr>
          <p:cNvSpPr txBox="1"/>
          <p:nvPr/>
        </p:nvSpPr>
        <p:spPr>
          <a:xfrm>
            <a:off x="11684268" y="1699432"/>
            <a:ext cx="2799642" cy="677108"/>
          </a:xfrm>
          <a:prstGeom prst="rect">
            <a:avLst/>
          </a:prstGeom>
          <a:noFill/>
        </p:spPr>
        <p:txBody>
          <a:bodyPr wrap="square" rtlCol="0">
            <a:spAutoFit/>
          </a:bodyPr>
          <a:lstStyle/>
          <a:p>
            <a:r>
              <a:rPr lang="en-US" sz="1900" b="1">
                <a:latin typeface="Poppins Semi-Bold" panose="020B0604020202020204" charset="0"/>
                <a:cs typeface="Poppins Semi-Bold" panose="020B0604020202020204" charset="0"/>
              </a:rPr>
              <a:t>Jhemar Jonas (He/Him)</a:t>
            </a:r>
            <a:endParaRPr lang="en-GB" sz="1900" b="1">
              <a:latin typeface="Poppins Semi-Bold" panose="020B0604020202020204" charset="0"/>
              <a:cs typeface="Poppins Semi-Bold" panose="020B0604020202020204" charset="0"/>
            </a:endParaRPr>
          </a:p>
        </p:txBody>
      </p:sp>
      <p:pic>
        <p:nvPicPr>
          <p:cNvPr id="40" name="Picture 39">
            <a:extLst>
              <a:ext uri="{FF2B5EF4-FFF2-40B4-BE49-F238E27FC236}">
                <a16:creationId xmlns:a16="http://schemas.microsoft.com/office/drawing/2014/main" id="{5F839316-985E-32D9-73D5-5DA72B82B394}"/>
              </a:ext>
            </a:extLst>
          </p:cNvPr>
          <p:cNvPicPr>
            <a:picLocks noChangeAspect="1"/>
          </p:cNvPicPr>
          <p:nvPr/>
        </p:nvPicPr>
        <p:blipFill>
          <a:blip r:embed="rId5"/>
          <a:stretch>
            <a:fillRect/>
          </a:stretch>
        </p:blipFill>
        <p:spPr>
          <a:xfrm rot="21149625">
            <a:off x="11532098" y="2574278"/>
            <a:ext cx="1057979" cy="1651785"/>
          </a:xfrm>
          <a:prstGeom prst="rect">
            <a:avLst/>
          </a:prstGeom>
        </p:spPr>
      </p:pic>
      <p:pic>
        <p:nvPicPr>
          <p:cNvPr id="41" name="Picture 40">
            <a:extLst>
              <a:ext uri="{FF2B5EF4-FFF2-40B4-BE49-F238E27FC236}">
                <a16:creationId xmlns:a16="http://schemas.microsoft.com/office/drawing/2014/main" id="{FD2418B6-8AEA-835A-B025-31CB6BEEE33D}"/>
              </a:ext>
            </a:extLst>
          </p:cNvPr>
          <p:cNvPicPr>
            <a:picLocks noChangeAspect="1"/>
          </p:cNvPicPr>
          <p:nvPr/>
        </p:nvPicPr>
        <p:blipFill>
          <a:blip r:embed="rId6"/>
          <a:stretch>
            <a:fillRect/>
          </a:stretch>
        </p:blipFill>
        <p:spPr>
          <a:xfrm rot="20209349">
            <a:off x="11493721" y="4142694"/>
            <a:ext cx="502089" cy="3793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2020"/>
        </a:solidFill>
        <a:effectLst/>
      </p:bgPr>
    </p:bg>
    <p:spTree>
      <p:nvGrpSpPr>
        <p:cNvPr id="1" name=""/>
        <p:cNvGrpSpPr/>
        <p:nvPr/>
      </p:nvGrpSpPr>
      <p:grpSpPr>
        <a:xfrm>
          <a:off x="0" y="0"/>
          <a:ext cx="0" cy="0"/>
          <a:chOff x="0" y="0"/>
          <a:chExt cx="0" cy="0"/>
        </a:xfrm>
      </p:grpSpPr>
      <p:sp>
        <p:nvSpPr>
          <p:cNvPr id="2" name="Freeform 2"/>
          <p:cNvSpPr/>
          <p:nvPr/>
        </p:nvSpPr>
        <p:spPr>
          <a:xfrm>
            <a:off x="0" y="0"/>
            <a:ext cx="8229600" cy="10287000"/>
          </a:xfrm>
          <a:custGeom>
            <a:avLst/>
            <a:gdLst/>
            <a:ahLst/>
            <a:cxnLst/>
            <a:rect l="l" t="t" r="r" b="b"/>
            <a:pathLst>
              <a:path w="8229600" h="10287000">
                <a:moveTo>
                  <a:pt x="0" y="0"/>
                </a:moveTo>
                <a:lnTo>
                  <a:pt x="8229600" y="0"/>
                </a:lnTo>
                <a:lnTo>
                  <a:pt x="8229600" y="10287000"/>
                </a:lnTo>
                <a:lnTo>
                  <a:pt x="0" y="10287000"/>
                </a:lnTo>
                <a:lnTo>
                  <a:pt x="0" y="0"/>
                </a:lnTo>
                <a:close/>
              </a:path>
            </a:pathLst>
          </a:custGeom>
          <a:blipFill>
            <a:blip r:embed="rId2">
              <a:alphaModFix amt="29000"/>
            </a:blip>
            <a:stretch>
              <a:fillRect l="-43920" r="-43920"/>
            </a:stretch>
          </a:blipFill>
        </p:spPr>
        <p:txBody>
          <a:bodyPr/>
          <a:lstStyle/>
          <a:p>
            <a:endParaRPr lang="en-US"/>
          </a:p>
        </p:txBody>
      </p:sp>
      <p:grpSp>
        <p:nvGrpSpPr>
          <p:cNvPr id="3" name="Group 3"/>
          <p:cNvGrpSpPr/>
          <p:nvPr/>
        </p:nvGrpSpPr>
        <p:grpSpPr>
          <a:xfrm rot="-10800000">
            <a:off x="6322041" y="11925"/>
            <a:ext cx="2072817" cy="10275075"/>
            <a:chOff x="0" y="0"/>
            <a:chExt cx="545927" cy="2706192"/>
          </a:xfrm>
        </p:grpSpPr>
        <p:sp>
          <p:nvSpPr>
            <p:cNvPr id="4" name="Freeform 4"/>
            <p:cNvSpPr/>
            <p:nvPr/>
          </p:nvSpPr>
          <p:spPr>
            <a:xfrm>
              <a:off x="0" y="0"/>
              <a:ext cx="545927" cy="2706193"/>
            </a:xfrm>
            <a:custGeom>
              <a:avLst/>
              <a:gdLst/>
              <a:ahLst/>
              <a:cxnLst/>
              <a:rect l="l" t="t" r="r" b="b"/>
              <a:pathLst>
                <a:path w="545927" h="2706193">
                  <a:moveTo>
                    <a:pt x="0" y="0"/>
                  </a:moveTo>
                  <a:lnTo>
                    <a:pt x="545927" y="0"/>
                  </a:lnTo>
                  <a:lnTo>
                    <a:pt x="545927" y="2706193"/>
                  </a:lnTo>
                  <a:lnTo>
                    <a:pt x="0" y="2706193"/>
                  </a:lnTo>
                  <a:close/>
                </a:path>
              </a:pathLst>
            </a:custGeom>
            <a:gradFill rotWithShape="1">
              <a:gsLst>
                <a:gs pos="0">
                  <a:srgbClr val="202020">
                    <a:alpha val="100000"/>
                  </a:srgbClr>
                </a:gs>
                <a:gs pos="100000">
                  <a:srgbClr val="202020">
                    <a:alpha val="0"/>
                  </a:srgbClr>
                </a:gs>
              </a:gsLst>
              <a:lin ang="0"/>
            </a:gradFill>
          </p:spPr>
          <p:txBody>
            <a:bodyPr/>
            <a:lstStyle/>
            <a:p>
              <a:endParaRPr lang="en-US"/>
            </a:p>
          </p:txBody>
        </p:sp>
        <p:sp>
          <p:nvSpPr>
            <p:cNvPr id="5" name="TextBox 5"/>
            <p:cNvSpPr txBox="1"/>
            <p:nvPr/>
          </p:nvSpPr>
          <p:spPr>
            <a:xfrm>
              <a:off x="0" y="-38100"/>
              <a:ext cx="545927" cy="2744292"/>
            </a:xfrm>
            <a:prstGeom prst="rect">
              <a:avLst/>
            </a:prstGeom>
          </p:spPr>
          <p:txBody>
            <a:bodyPr lIns="50800" tIns="50800" rIns="50800" bIns="50800" rtlCol="0" anchor="ctr"/>
            <a:lstStyle/>
            <a:p>
              <a:pPr algn="ctr">
                <a:lnSpc>
                  <a:spcPts val="3079"/>
                </a:lnSpc>
              </a:pPr>
              <a:endParaRPr/>
            </a:p>
          </p:txBody>
        </p:sp>
      </p:grpSp>
      <p:sp>
        <p:nvSpPr>
          <p:cNvPr id="6" name="TextBox 6"/>
          <p:cNvSpPr txBox="1"/>
          <p:nvPr/>
        </p:nvSpPr>
        <p:spPr>
          <a:xfrm>
            <a:off x="1028700" y="1240479"/>
            <a:ext cx="7715255" cy="3134538"/>
          </a:xfrm>
          <a:prstGeom prst="rect">
            <a:avLst/>
          </a:prstGeom>
        </p:spPr>
        <p:txBody>
          <a:bodyPr wrap="square" lIns="0" tIns="0" rIns="0" bIns="0" rtlCol="0" anchor="t">
            <a:spAutoFit/>
          </a:bodyPr>
          <a:lstStyle/>
          <a:p>
            <a:pPr algn="just">
              <a:lnSpc>
                <a:spcPts val="12051"/>
              </a:lnSpc>
            </a:pPr>
            <a:r>
              <a:rPr lang="en-US" sz="12173" b="1" spc="-535">
                <a:solidFill>
                  <a:srgbClr val="E5E5E3"/>
                </a:solidFill>
                <a:latin typeface="FatFrank Heavy"/>
                <a:ea typeface="FatFrank Heavy"/>
                <a:cs typeface="FatFrank Heavy"/>
                <a:sym typeface="FatFrank Heavy"/>
              </a:rPr>
              <a:t>Blagrave’s</a:t>
            </a:r>
          </a:p>
          <a:p>
            <a:pPr algn="just">
              <a:lnSpc>
                <a:spcPts val="12051"/>
              </a:lnSpc>
            </a:pPr>
            <a:r>
              <a:rPr lang="en-US" sz="12173" b="1" spc="-535">
                <a:solidFill>
                  <a:srgbClr val="E5E5E3"/>
                </a:solidFill>
                <a:latin typeface="FatFrank Heavy"/>
                <a:ea typeface="FatFrank Heavy"/>
                <a:cs typeface="FatFrank Heavy"/>
                <a:sym typeface="FatFrank Heavy"/>
              </a:rPr>
              <a:t>History</a:t>
            </a:r>
          </a:p>
        </p:txBody>
      </p:sp>
      <p:sp>
        <p:nvSpPr>
          <p:cNvPr id="7" name="TextBox 7"/>
          <p:cNvSpPr txBox="1"/>
          <p:nvPr/>
        </p:nvSpPr>
        <p:spPr>
          <a:xfrm>
            <a:off x="15562340" y="873380"/>
            <a:ext cx="1834463" cy="837614"/>
          </a:xfrm>
          <a:prstGeom prst="rect">
            <a:avLst/>
          </a:prstGeom>
        </p:spPr>
        <p:txBody>
          <a:bodyPr wrap="square" lIns="0" tIns="0" rIns="0" bIns="0" rtlCol="0" anchor="t">
            <a:spAutoFit/>
          </a:bodyPr>
          <a:lstStyle/>
          <a:p>
            <a:pPr algn="l">
              <a:lnSpc>
                <a:spcPts val="6857"/>
              </a:lnSpc>
            </a:pPr>
            <a:r>
              <a:rPr lang="en-US" sz="4898" b="1" spc="514">
                <a:solidFill>
                  <a:srgbClr val="E5E5E3"/>
                </a:solidFill>
                <a:latin typeface="FatFrank Heavy"/>
                <a:ea typeface="FatFrank Heavy"/>
                <a:cs typeface="FatFrank Heavy"/>
                <a:sym typeface="FatFrank Heavy"/>
              </a:rPr>
              <a:t> 1981</a:t>
            </a:r>
          </a:p>
        </p:txBody>
      </p:sp>
      <p:sp>
        <p:nvSpPr>
          <p:cNvPr id="8" name="TextBox 8"/>
          <p:cNvSpPr txBox="1"/>
          <p:nvPr/>
        </p:nvSpPr>
        <p:spPr>
          <a:xfrm>
            <a:off x="15562340" y="3343436"/>
            <a:ext cx="2224429" cy="837614"/>
          </a:xfrm>
          <a:prstGeom prst="rect">
            <a:avLst/>
          </a:prstGeom>
        </p:spPr>
        <p:txBody>
          <a:bodyPr lIns="0" tIns="0" rIns="0" bIns="0" rtlCol="0" anchor="t">
            <a:spAutoFit/>
          </a:bodyPr>
          <a:lstStyle/>
          <a:p>
            <a:pPr algn="l">
              <a:lnSpc>
                <a:spcPts val="6857"/>
              </a:lnSpc>
            </a:pPr>
            <a:r>
              <a:rPr lang="en-US" sz="4898" b="1" spc="514">
                <a:solidFill>
                  <a:srgbClr val="E5E5E3"/>
                </a:solidFill>
                <a:latin typeface="FatFrank Heavy"/>
                <a:ea typeface="FatFrank Heavy"/>
                <a:cs typeface="FatFrank Heavy"/>
                <a:sym typeface="FatFrank Heavy"/>
              </a:rPr>
              <a:t>2009</a:t>
            </a:r>
          </a:p>
        </p:txBody>
      </p:sp>
      <p:sp>
        <p:nvSpPr>
          <p:cNvPr id="9" name="TextBox 9"/>
          <p:cNvSpPr txBox="1"/>
          <p:nvPr/>
        </p:nvSpPr>
        <p:spPr>
          <a:xfrm>
            <a:off x="15544800" y="5905515"/>
            <a:ext cx="2241970" cy="837614"/>
          </a:xfrm>
          <a:prstGeom prst="rect">
            <a:avLst/>
          </a:prstGeom>
        </p:spPr>
        <p:txBody>
          <a:bodyPr lIns="0" tIns="0" rIns="0" bIns="0" rtlCol="0" anchor="t">
            <a:spAutoFit/>
          </a:bodyPr>
          <a:lstStyle/>
          <a:p>
            <a:pPr algn="l">
              <a:lnSpc>
                <a:spcPts val="6857"/>
              </a:lnSpc>
            </a:pPr>
            <a:r>
              <a:rPr lang="en-US" sz="4898" b="1" spc="514">
                <a:solidFill>
                  <a:srgbClr val="E5E5E3"/>
                </a:solidFill>
                <a:latin typeface="FatFrank Heavy"/>
                <a:ea typeface="FatFrank Heavy"/>
                <a:cs typeface="FatFrank Heavy"/>
                <a:sym typeface="FatFrank Heavy"/>
              </a:rPr>
              <a:t>2014</a:t>
            </a:r>
          </a:p>
        </p:txBody>
      </p:sp>
      <p:sp>
        <p:nvSpPr>
          <p:cNvPr id="10" name="TextBox 10"/>
          <p:cNvSpPr txBox="1"/>
          <p:nvPr/>
        </p:nvSpPr>
        <p:spPr>
          <a:xfrm>
            <a:off x="15562340" y="8282966"/>
            <a:ext cx="2460224" cy="837614"/>
          </a:xfrm>
          <a:prstGeom prst="rect">
            <a:avLst/>
          </a:prstGeom>
        </p:spPr>
        <p:txBody>
          <a:bodyPr lIns="0" tIns="0" rIns="0" bIns="0" rtlCol="0" anchor="t">
            <a:spAutoFit/>
          </a:bodyPr>
          <a:lstStyle/>
          <a:p>
            <a:pPr algn="l">
              <a:lnSpc>
                <a:spcPts val="6857"/>
              </a:lnSpc>
            </a:pPr>
            <a:r>
              <a:rPr lang="en-US" sz="4898" b="1" spc="519">
                <a:solidFill>
                  <a:srgbClr val="E5E5E3"/>
                </a:solidFill>
                <a:latin typeface="FatFrank Heavy"/>
                <a:ea typeface="FatFrank Heavy"/>
                <a:cs typeface="FatFrank Heavy"/>
                <a:sym typeface="FatFrank Heavy"/>
              </a:rPr>
              <a:t>2020</a:t>
            </a:r>
          </a:p>
        </p:txBody>
      </p:sp>
      <p:sp>
        <p:nvSpPr>
          <p:cNvPr id="11" name="TextBox 11"/>
          <p:cNvSpPr txBox="1"/>
          <p:nvPr/>
        </p:nvSpPr>
        <p:spPr>
          <a:xfrm>
            <a:off x="9866266" y="8123276"/>
            <a:ext cx="4759377" cy="1219501"/>
          </a:xfrm>
          <a:prstGeom prst="rect">
            <a:avLst/>
          </a:prstGeom>
        </p:spPr>
        <p:txBody>
          <a:bodyPr wrap="square" lIns="0" tIns="0" rIns="0" bIns="0" rtlCol="0" anchor="t">
            <a:spAutoFit/>
          </a:bodyPr>
          <a:lstStyle/>
          <a:p>
            <a:pPr algn="r">
              <a:lnSpc>
                <a:spcPts val="2378"/>
              </a:lnSpc>
            </a:pPr>
            <a:r>
              <a:rPr lang="en-US" sz="1699" b="1">
                <a:solidFill>
                  <a:srgbClr val="E5E5E3"/>
                </a:solidFill>
                <a:latin typeface="Poppins Medium"/>
                <a:ea typeface="Poppins Medium"/>
                <a:cs typeface="Poppins Medium"/>
                <a:sym typeface="Poppins Medium"/>
              </a:rPr>
              <a:t>In 2020 we made the decision and move to begin investing in young people directly and that’s when Challenge and Change came into existence.  </a:t>
            </a:r>
          </a:p>
        </p:txBody>
      </p:sp>
      <p:sp>
        <p:nvSpPr>
          <p:cNvPr id="12" name="TextBox 12"/>
          <p:cNvSpPr txBox="1"/>
          <p:nvPr/>
        </p:nvSpPr>
        <p:spPr>
          <a:xfrm>
            <a:off x="9982192" y="5598187"/>
            <a:ext cx="4566867" cy="1527278"/>
          </a:xfrm>
          <a:prstGeom prst="rect">
            <a:avLst/>
          </a:prstGeom>
        </p:spPr>
        <p:txBody>
          <a:bodyPr wrap="square" lIns="0" tIns="0" rIns="0" bIns="0" rtlCol="0" anchor="t">
            <a:spAutoFit/>
          </a:bodyPr>
          <a:lstStyle/>
          <a:p>
            <a:pPr algn="r">
              <a:lnSpc>
                <a:spcPts val="2378"/>
              </a:lnSpc>
            </a:pPr>
            <a:r>
              <a:rPr lang="en-US" sz="1699" b="1">
                <a:solidFill>
                  <a:srgbClr val="E5E5E3"/>
                </a:solidFill>
                <a:latin typeface="Poppins Medium"/>
                <a:ea typeface="Poppins Medium"/>
                <a:cs typeface="Poppins Medium"/>
                <a:sym typeface="Poppins Medium"/>
              </a:rPr>
              <a:t> In 2014 we decided to focus solely on supporting young people, with a more diverse and younger trustee board and moved our work to being more nationally focused.</a:t>
            </a:r>
          </a:p>
        </p:txBody>
      </p:sp>
      <p:sp>
        <p:nvSpPr>
          <p:cNvPr id="13" name="TextBox 13"/>
          <p:cNvSpPr txBox="1"/>
          <p:nvPr/>
        </p:nvSpPr>
        <p:spPr>
          <a:xfrm>
            <a:off x="9601200" y="2894323"/>
            <a:ext cx="4947860" cy="1835054"/>
          </a:xfrm>
          <a:prstGeom prst="rect">
            <a:avLst/>
          </a:prstGeom>
        </p:spPr>
        <p:txBody>
          <a:bodyPr wrap="square" lIns="0" tIns="0" rIns="0" bIns="0" rtlCol="0" anchor="t">
            <a:spAutoFit/>
          </a:bodyPr>
          <a:lstStyle/>
          <a:p>
            <a:pPr algn="r">
              <a:lnSpc>
                <a:spcPts val="2378"/>
              </a:lnSpc>
            </a:pPr>
            <a:r>
              <a:rPr lang="en-US" sz="1699" b="1">
                <a:solidFill>
                  <a:srgbClr val="E5E5E3"/>
                </a:solidFill>
                <a:latin typeface="Poppins Medium"/>
                <a:ea typeface="Poppins Medium"/>
                <a:cs typeface="Poppins Medium"/>
                <a:sym typeface="Poppins Medium"/>
              </a:rPr>
              <a:t>In 2009 we sold the estate in Hampshire which was our main endowment. This allowed us to hire staff and deepen the impact we could have in communities (which was in the south east of England most at the time)</a:t>
            </a:r>
          </a:p>
        </p:txBody>
      </p:sp>
      <p:sp>
        <p:nvSpPr>
          <p:cNvPr id="14" name="TextBox 14"/>
          <p:cNvSpPr txBox="1"/>
          <p:nvPr/>
        </p:nvSpPr>
        <p:spPr>
          <a:xfrm>
            <a:off x="11506194" y="911480"/>
            <a:ext cx="3042866" cy="911724"/>
          </a:xfrm>
          <a:prstGeom prst="rect">
            <a:avLst/>
          </a:prstGeom>
        </p:spPr>
        <p:txBody>
          <a:bodyPr wrap="square" lIns="0" tIns="0" rIns="0" bIns="0" rtlCol="0" anchor="t">
            <a:spAutoFit/>
          </a:bodyPr>
          <a:lstStyle/>
          <a:p>
            <a:pPr algn="r">
              <a:lnSpc>
                <a:spcPts val="2378"/>
              </a:lnSpc>
            </a:pPr>
            <a:r>
              <a:rPr lang="en-US" sz="1699" b="1">
                <a:solidFill>
                  <a:srgbClr val="E5E5E3"/>
                </a:solidFill>
                <a:latin typeface="Poppins Medium"/>
                <a:ea typeface="Poppins Medium"/>
                <a:cs typeface="Poppins Medium"/>
                <a:sym typeface="Poppins Medium"/>
              </a:rPr>
              <a:t>The Blagrave Trust is a registered Charity, endowed in 1981</a:t>
            </a:r>
          </a:p>
        </p:txBody>
      </p:sp>
      <p:grpSp>
        <p:nvGrpSpPr>
          <p:cNvPr id="15" name="Group 15"/>
          <p:cNvGrpSpPr/>
          <p:nvPr/>
        </p:nvGrpSpPr>
        <p:grpSpPr>
          <a:xfrm>
            <a:off x="15034842" y="1339812"/>
            <a:ext cx="57150" cy="7514525"/>
            <a:chOff x="0" y="0"/>
            <a:chExt cx="76200" cy="10019367"/>
          </a:xfrm>
        </p:grpSpPr>
        <p:sp>
          <p:nvSpPr>
            <p:cNvPr id="16" name="AutoShape 16"/>
            <p:cNvSpPr/>
            <p:nvPr/>
          </p:nvSpPr>
          <p:spPr>
            <a:xfrm>
              <a:off x="38100" y="0"/>
              <a:ext cx="0" cy="3339789"/>
            </a:xfrm>
            <a:prstGeom prst="line">
              <a:avLst/>
            </a:prstGeom>
            <a:ln w="76200" cap="flat">
              <a:solidFill>
                <a:srgbClr val="BD1F3D">
                  <a:alpha val="77647"/>
                </a:srgbClr>
              </a:solidFill>
              <a:prstDash val="solid"/>
              <a:headEnd type="none" w="sm" len="sm"/>
              <a:tailEnd type="none" w="sm" len="sm"/>
            </a:ln>
          </p:spPr>
          <p:txBody>
            <a:bodyPr/>
            <a:lstStyle/>
            <a:p>
              <a:endParaRPr lang="en-US"/>
            </a:p>
          </p:txBody>
        </p:sp>
        <p:sp>
          <p:nvSpPr>
            <p:cNvPr id="17" name="AutoShape 17"/>
            <p:cNvSpPr/>
            <p:nvPr/>
          </p:nvSpPr>
          <p:spPr>
            <a:xfrm>
              <a:off x="38100" y="3339789"/>
              <a:ext cx="0" cy="3339789"/>
            </a:xfrm>
            <a:prstGeom prst="line">
              <a:avLst/>
            </a:prstGeom>
            <a:ln w="76200" cap="flat">
              <a:solidFill>
                <a:srgbClr val="BD1F3D">
                  <a:alpha val="77647"/>
                </a:srgbClr>
              </a:solidFill>
              <a:prstDash val="solid"/>
              <a:headEnd type="none" w="sm" len="sm"/>
              <a:tailEnd type="none" w="sm" len="sm"/>
            </a:ln>
          </p:spPr>
          <p:txBody>
            <a:bodyPr/>
            <a:lstStyle/>
            <a:p>
              <a:endParaRPr lang="en-US"/>
            </a:p>
          </p:txBody>
        </p:sp>
        <p:sp>
          <p:nvSpPr>
            <p:cNvPr id="18" name="AutoShape 18"/>
            <p:cNvSpPr/>
            <p:nvPr/>
          </p:nvSpPr>
          <p:spPr>
            <a:xfrm>
              <a:off x="38100" y="6679578"/>
              <a:ext cx="0" cy="3339789"/>
            </a:xfrm>
            <a:prstGeom prst="line">
              <a:avLst/>
            </a:prstGeom>
            <a:ln w="76200" cap="flat">
              <a:solidFill>
                <a:srgbClr val="BD1F3D">
                  <a:alpha val="77647"/>
                </a:srgbClr>
              </a:solidFill>
              <a:prstDash val="solid"/>
              <a:headEnd type="none" w="sm" len="sm"/>
              <a:tailEnd type="none" w="sm" len="sm"/>
            </a:ln>
          </p:spPr>
          <p:txBody>
            <a:bodyPr/>
            <a:lstStyle/>
            <a:p>
              <a:endParaRPr lang="en-US"/>
            </a:p>
          </p:txBody>
        </p:sp>
      </p:grpSp>
      <p:sp>
        <p:nvSpPr>
          <p:cNvPr id="19" name="TextBox 19"/>
          <p:cNvSpPr txBox="1"/>
          <p:nvPr/>
        </p:nvSpPr>
        <p:spPr>
          <a:xfrm>
            <a:off x="1028700" y="4622818"/>
            <a:ext cx="6509962" cy="817782"/>
          </a:xfrm>
          <a:prstGeom prst="rect">
            <a:avLst/>
          </a:prstGeom>
        </p:spPr>
        <p:txBody>
          <a:bodyPr lIns="0" tIns="0" rIns="0" bIns="0" rtlCol="0" anchor="t">
            <a:spAutoFit/>
          </a:bodyPr>
          <a:lstStyle/>
          <a:p>
            <a:pPr algn="l">
              <a:lnSpc>
                <a:spcPts val="3225"/>
              </a:lnSpc>
              <a:spcBef>
                <a:spcPct val="0"/>
              </a:spcBef>
            </a:pPr>
            <a:r>
              <a:rPr lang="en-US" sz="2303" b="1">
                <a:solidFill>
                  <a:srgbClr val="E5E5E3"/>
                </a:solidFill>
                <a:latin typeface="Poppins Bold"/>
                <a:ea typeface="Poppins Bold"/>
                <a:cs typeface="Poppins Bold"/>
                <a:sym typeface="Poppins Bold"/>
              </a:rPr>
              <a:t>If you’d like to hear more about our history, please see our website history page!</a:t>
            </a:r>
          </a:p>
        </p:txBody>
      </p:sp>
      <p:cxnSp>
        <p:nvCxnSpPr>
          <p:cNvPr id="21" name="Straight Connector 20">
            <a:extLst>
              <a:ext uri="{FF2B5EF4-FFF2-40B4-BE49-F238E27FC236}">
                <a16:creationId xmlns:a16="http://schemas.microsoft.com/office/drawing/2014/main" id="{877EFD5E-C8E2-4E7C-6EDA-BE5492175545}"/>
              </a:ext>
            </a:extLst>
          </p:cNvPr>
          <p:cNvCxnSpPr/>
          <p:nvPr/>
        </p:nvCxnSpPr>
        <p:spPr>
          <a:xfrm>
            <a:off x="14818601" y="1339812"/>
            <a:ext cx="489631" cy="0"/>
          </a:xfrm>
          <a:prstGeom prst="line">
            <a:avLst/>
          </a:prstGeom>
          <a:ln w="76200">
            <a:solidFill>
              <a:srgbClr val="9B2036"/>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FCD72C53-8D00-8253-6BB2-DBEECFA51A8C}"/>
              </a:ext>
            </a:extLst>
          </p:cNvPr>
          <p:cNvCxnSpPr>
            <a:cxnSpLocks/>
          </p:cNvCxnSpPr>
          <p:nvPr/>
        </p:nvCxnSpPr>
        <p:spPr>
          <a:xfrm>
            <a:off x="14818601" y="3844654"/>
            <a:ext cx="489631" cy="0"/>
          </a:xfrm>
          <a:prstGeom prst="line">
            <a:avLst/>
          </a:prstGeom>
          <a:ln w="76200">
            <a:solidFill>
              <a:srgbClr val="9B2036"/>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25527B57-8E23-20E7-D584-FE80D6E74269}"/>
              </a:ext>
            </a:extLst>
          </p:cNvPr>
          <p:cNvCxnSpPr/>
          <p:nvPr/>
        </p:nvCxnSpPr>
        <p:spPr>
          <a:xfrm>
            <a:off x="14818601" y="6360699"/>
            <a:ext cx="489631" cy="0"/>
          </a:xfrm>
          <a:prstGeom prst="line">
            <a:avLst/>
          </a:prstGeom>
          <a:ln w="76200">
            <a:solidFill>
              <a:srgbClr val="9B2036"/>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7A3E025-EC4F-FD47-61FF-9A0DCD8E5140}"/>
              </a:ext>
            </a:extLst>
          </p:cNvPr>
          <p:cNvCxnSpPr/>
          <p:nvPr/>
        </p:nvCxnSpPr>
        <p:spPr>
          <a:xfrm>
            <a:off x="14818601" y="8837892"/>
            <a:ext cx="489631" cy="0"/>
          </a:xfrm>
          <a:prstGeom prst="line">
            <a:avLst/>
          </a:prstGeom>
          <a:ln w="76200">
            <a:solidFill>
              <a:srgbClr val="9B2036"/>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3774656" y="2782419"/>
            <a:ext cx="10738687" cy="1459094"/>
          </a:xfrm>
          <a:prstGeom prst="rect">
            <a:avLst/>
          </a:prstGeom>
        </p:spPr>
        <p:txBody>
          <a:bodyPr lIns="0" tIns="0" rIns="0" bIns="0" rtlCol="0" anchor="t">
            <a:spAutoFit/>
          </a:bodyPr>
          <a:lstStyle/>
          <a:p>
            <a:pPr algn="ctr">
              <a:lnSpc>
                <a:spcPts val="10469"/>
              </a:lnSpc>
            </a:pPr>
            <a:r>
              <a:rPr lang="en-US" sz="12173" b="1" spc="-535">
                <a:solidFill>
                  <a:srgbClr val="BD1F3D"/>
                </a:solidFill>
                <a:latin typeface="FatFrank Heavy"/>
                <a:ea typeface="FatFrank Heavy"/>
                <a:cs typeface="FatFrank Heavy"/>
                <a:sym typeface="FatFrank Heavy"/>
              </a:rPr>
              <a:t>Thank You!</a:t>
            </a:r>
          </a:p>
        </p:txBody>
      </p:sp>
      <p:sp>
        <p:nvSpPr>
          <p:cNvPr id="3" name="TextBox 3"/>
          <p:cNvSpPr txBox="1"/>
          <p:nvPr/>
        </p:nvSpPr>
        <p:spPr>
          <a:xfrm>
            <a:off x="1028700" y="4739856"/>
            <a:ext cx="16230600" cy="1317625"/>
          </a:xfrm>
          <a:prstGeom prst="rect">
            <a:avLst/>
          </a:prstGeom>
        </p:spPr>
        <p:txBody>
          <a:bodyPr lIns="0" tIns="0" rIns="0" bIns="0" rtlCol="0" anchor="t">
            <a:spAutoFit/>
          </a:bodyPr>
          <a:lstStyle/>
          <a:p>
            <a:pPr algn="ctr">
              <a:lnSpc>
                <a:spcPts val="3499"/>
              </a:lnSpc>
            </a:pPr>
            <a:r>
              <a:rPr lang="en-US" sz="2499">
                <a:solidFill>
                  <a:srgbClr val="000000"/>
                </a:solidFill>
                <a:latin typeface="Poppins"/>
                <a:ea typeface="Poppins"/>
                <a:cs typeface="Poppins"/>
                <a:sym typeface="Poppins"/>
              </a:rPr>
              <a:t>We would like to give a special thanks to </a:t>
            </a:r>
            <a:r>
              <a:rPr lang="en-US" sz="2499" b="1">
                <a:solidFill>
                  <a:srgbClr val="000000"/>
                </a:solidFill>
                <a:latin typeface="Poppins Bold"/>
                <a:ea typeface="Poppins Bold"/>
                <a:cs typeface="Poppins Bold"/>
                <a:sym typeface="Poppins Bold"/>
              </a:rPr>
              <a:t>The Ellis Campbell Foundation</a:t>
            </a:r>
            <a:r>
              <a:rPr lang="en-US" sz="2499">
                <a:solidFill>
                  <a:srgbClr val="000000"/>
                </a:solidFill>
                <a:latin typeface="Poppins"/>
                <a:ea typeface="Poppins"/>
                <a:cs typeface="Poppins"/>
                <a:sym typeface="Poppins"/>
              </a:rPr>
              <a:t> and The Roots and Routes Fund (the </a:t>
            </a:r>
            <a:r>
              <a:rPr lang="en-US" sz="2499" b="1">
                <a:solidFill>
                  <a:srgbClr val="000000"/>
                </a:solidFill>
                <a:latin typeface="Poppins Bold"/>
                <a:ea typeface="Poppins Bold"/>
                <a:cs typeface="Poppins Bold"/>
                <a:sym typeface="Poppins Bold"/>
              </a:rPr>
              <a:t>Co-op Foundation</a:t>
            </a:r>
            <a:r>
              <a:rPr lang="en-US" sz="2499">
                <a:solidFill>
                  <a:srgbClr val="000000"/>
                </a:solidFill>
                <a:latin typeface="Poppins"/>
                <a:ea typeface="Poppins"/>
                <a:cs typeface="Poppins"/>
                <a:sym typeface="Poppins"/>
              </a:rPr>
              <a:t>, the </a:t>
            </a:r>
            <a:r>
              <a:rPr lang="en-US" sz="2499" b="1">
                <a:solidFill>
                  <a:srgbClr val="000000"/>
                </a:solidFill>
                <a:latin typeface="Poppins Bold"/>
                <a:ea typeface="Poppins Bold"/>
                <a:cs typeface="Poppins Bold"/>
                <a:sym typeface="Poppins Bold"/>
              </a:rPr>
              <a:t>Energy Saving Trust Foundation</a:t>
            </a:r>
            <a:r>
              <a:rPr lang="en-US" sz="2499">
                <a:solidFill>
                  <a:srgbClr val="000000"/>
                </a:solidFill>
                <a:latin typeface="Poppins"/>
                <a:ea typeface="Poppins"/>
                <a:cs typeface="Poppins"/>
                <a:sym typeface="Poppins"/>
              </a:rPr>
              <a:t>, </a:t>
            </a:r>
            <a:r>
              <a:rPr lang="en-US" sz="2499" b="1">
                <a:solidFill>
                  <a:srgbClr val="000000"/>
                </a:solidFill>
                <a:latin typeface="Poppins Bold"/>
                <a:ea typeface="Poppins Bold"/>
                <a:cs typeface="Poppins Bold"/>
                <a:sym typeface="Poppins Bold"/>
              </a:rPr>
              <a:t>OVO Foundation</a:t>
            </a:r>
            <a:r>
              <a:rPr lang="en-US" sz="2499">
                <a:solidFill>
                  <a:srgbClr val="000000"/>
                </a:solidFill>
                <a:latin typeface="Poppins"/>
                <a:ea typeface="Poppins"/>
                <a:cs typeface="Poppins"/>
                <a:sym typeface="Poppins"/>
              </a:rPr>
              <a:t>, and </a:t>
            </a:r>
          </a:p>
          <a:p>
            <a:pPr algn="ctr">
              <a:lnSpc>
                <a:spcPts val="3499"/>
              </a:lnSpc>
            </a:pPr>
            <a:r>
              <a:rPr lang="en-US" sz="2499" b="1">
                <a:solidFill>
                  <a:srgbClr val="000000"/>
                </a:solidFill>
                <a:latin typeface="Poppins Bold"/>
                <a:ea typeface="Poppins Bold"/>
                <a:cs typeface="Poppins Bold"/>
                <a:sym typeface="Poppins Bold"/>
              </a:rPr>
              <a:t>Impatience Earth</a:t>
            </a:r>
            <a:r>
              <a:rPr lang="en-US" sz="2499">
                <a:solidFill>
                  <a:srgbClr val="000000"/>
                </a:solidFill>
                <a:latin typeface="Poppins"/>
                <a:ea typeface="Poppins"/>
                <a:cs typeface="Poppins"/>
                <a:sym typeface="Poppins"/>
              </a:rPr>
              <a:t>) for their financial contributions allowing us to grow the programme.  </a:t>
            </a:r>
          </a:p>
        </p:txBody>
      </p:sp>
      <p:grpSp>
        <p:nvGrpSpPr>
          <p:cNvPr id="4" name="Group 4"/>
          <p:cNvGrpSpPr/>
          <p:nvPr/>
        </p:nvGrpSpPr>
        <p:grpSpPr>
          <a:xfrm>
            <a:off x="1351490" y="8153213"/>
            <a:ext cx="15585020" cy="1105087"/>
            <a:chOff x="0" y="0"/>
            <a:chExt cx="20780026" cy="1473449"/>
          </a:xfrm>
        </p:grpSpPr>
        <p:sp>
          <p:nvSpPr>
            <p:cNvPr id="5" name="Freeform 5"/>
            <p:cNvSpPr/>
            <p:nvPr/>
          </p:nvSpPr>
          <p:spPr>
            <a:xfrm>
              <a:off x="3990364" y="253903"/>
              <a:ext cx="2197775" cy="965642"/>
            </a:xfrm>
            <a:custGeom>
              <a:avLst/>
              <a:gdLst/>
              <a:ahLst/>
              <a:cxnLst/>
              <a:rect l="l" t="t" r="r" b="b"/>
              <a:pathLst>
                <a:path w="2197775" h="965642">
                  <a:moveTo>
                    <a:pt x="0" y="0"/>
                  </a:moveTo>
                  <a:lnTo>
                    <a:pt x="2197774" y="0"/>
                  </a:lnTo>
                  <a:lnTo>
                    <a:pt x="2197774" y="965642"/>
                  </a:lnTo>
                  <a:lnTo>
                    <a:pt x="0" y="965642"/>
                  </a:lnTo>
                  <a:lnTo>
                    <a:pt x="0" y="0"/>
                  </a:lnTo>
                  <a:close/>
                </a:path>
              </a:pathLst>
            </a:custGeom>
            <a:blipFill>
              <a:blip r:embed="rId2"/>
              <a:stretch>
                <a:fillRect l="-10371" t="-22578" r="-10822" b="-22578"/>
              </a:stretch>
            </a:blipFill>
          </p:spPr>
          <p:txBody>
            <a:bodyPr/>
            <a:lstStyle/>
            <a:p>
              <a:endParaRPr lang="en-US"/>
            </a:p>
          </p:txBody>
        </p:sp>
        <p:sp>
          <p:nvSpPr>
            <p:cNvPr id="6" name="Freeform 6"/>
            <p:cNvSpPr/>
            <p:nvPr/>
          </p:nvSpPr>
          <p:spPr>
            <a:xfrm>
              <a:off x="6568763" y="57433"/>
              <a:ext cx="1701952" cy="1358583"/>
            </a:xfrm>
            <a:custGeom>
              <a:avLst/>
              <a:gdLst/>
              <a:ahLst/>
              <a:cxnLst/>
              <a:rect l="l" t="t" r="r" b="b"/>
              <a:pathLst>
                <a:path w="1701952" h="1358583">
                  <a:moveTo>
                    <a:pt x="0" y="0"/>
                  </a:moveTo>
                  <a:lnTo>
                    <a:pt x="1701951" y="0"/>
                  </a:lnTo>
                  <a:lnTo>
                    <a:pt x="1701951" y="1358583"/>
                  </a:lnTo>
                  <a:lnTo>
                    <a:pt x="0" y="1358583"/>
                  </a:lnTo>
                  <a:lnTo>
                    <a:pt x="0" y="0"/>
                  </a:lnTo>
                  <a:close/>
                </a:path>
              </a:pathLst>
            </a:custGeom>
            <a:blipFill>
              <a:blip r:embed="rId3"/>
              <a:stretch>
                <a:fillRect/>
              </a:stretch>
            </a:blipFill>
          </p:spPr>
          <p:txBody>
            <a:bodyPr/>
            <a:lstStyle/>
            <a:p>
              <a:endParaRPr lang="en-US"/>
            </a:p>
          </p:txBody>
        </p:sp>
        <p:sp>
          <p:nvSpPr>
            <p:cNvPr id="7" name="Freeform 7"/>
            <p:cNvSpPr/>
            <p:nvPr/>
          </p:nvSpPr>
          <p:spPr>
            <a:xfrm>
              <a:off x="8651339" y="300050"/>
              <a:ext cx="2293887" cy="873350"/>
            </a:xfrm>
            <a:custGeom>
              <a:avLst/>
              <a:gdLst/>
              <a:ahLst/>
              <a:cxnLst/>
              <a:rect l="l" t="t" r="r" b="b"/>
              <a:pathLst>
                <a:path w="2293887" h="873350">
                  <a:moveTo>
                    <a:pt x="0" y="0"/>
                  </a:moveTo>
                  <a:lnTo>
                    <a:pt x="2293887" y="0"/>
                  </a:lnTo>
                  <a:lnTo>
                    <a:pt x="2293887" y="873349"/>
                  </a:lnTo>
                  <a:lnTo>
                    <a:pt x="0" y="873349"/>
                  </a:lnTo>
                  <a:lnTo>
                    <a:pt x="0" y="0"/>
                  </a:lnTo>
                  <a:close/>
                </a:path>
              </a:pathLst>
            </a:custGeom>
            <a:blipFill>
              <a:blip r:embed="rId4"/>
              <a:stretch>
                <a:fillRect/>
              </a:stretch>
            </a:blipFill>
          </p:spPr>
          <p:txBody>
            <a:bodyPr/>
            <a:lstStyle/>
            <a:p>
              <a:endParaRPr lang="en-US"/>
            </a:p>
          </p:txBody>
        </p:sp>
        <p:sp>
          <p:nvSpPr>
            <p:cNvPr id="8" name="Freeform 8"/>
            <p:cNvSpPr/>
            <p:nvPr/>
          </p:nvSpPr>
          <p:spPr>
            <a:xfrm>
              <a:off x="11325850" y="303556"/>
              <a:ext cx="3609739" cy="866337"/>
            </a:xfrm>
            <a:custGeom>
              <a:avLst/>
              <a:gdLst/>
              <a:ahLst/>
              <a:cxnLst/>
              <a:rect l="l" t="t" r="r" b="b"/>
              <a:pathLst>
                <a:path w="3609739" h="866337">
                  <a:moveTo>
                    <a:pt x="0" y="0"/>
                  </a:moveTo>
                  <a:lnTo>
                    <a:pt x="3609739" y="0"/>
                  </a:lnTo>
                  <a:lnTo>
                    <a:pt x="3609739" y="866337"/>
                  </a:lnTo>
                  <a:lnTo>
                    <a:pt x="0" y="866337"/>
                  </a:lnTo>
                  <a:lnTo>
                    <a:pt x="0" y="0"/>
                  </a:lnTo>
                  <a:close/>
                </a:path>
              </a:pathLst>
            </a:custGeom>
            <a:blipFill>
              <a:blip r:embed="rId5"/>
              <a:stretch>
                <a:fillRect/>
              </a:stretch>
            </a:blipFill>
          </p:spPr>
          <p:txBody>
            <a:bodyPr/>
            <a:lstStyle/>
            <a:p>
              <a:endParaRPr lang="en-US"/>
            </a:p>
          </p:txBody>
        </p:sp>
        <p:sp>
          <p:nvSpPr>
            <p:cNvPr id="9" name="Freeform 9"/>
            <p:cNvSpPr/>
            <p:nvPr/>
          </p:nvSpPr>
          <p:spPr>
            <a:xfrm>
              <a:off x="15316214" y="0"/>
              <a:ext cx="1473449" cy="1473449"/>
            </a:xfrm>
            <a:custGeom>
              <a:avLst/>
              <a:gdLst/>
              <a:ahLst/>
              <a:cxnLst/>
              <a:rect l="l" t="t" r="r" b="b"/>
              <a:pathLst>
                <a:path w="1473449" h="1473449">
                  <a:moveTo>
                    <a:pt x="0" y="0"/>
                  </a:moveTo>
                  <a:lnTo>
                    <a:pt x="1473448" y="0"/>
                  </a:lnTo>
                  <a:lnTo>
                    <a:pt x="1473448" y="1473449"/>
                  </a:lnTo>
                  <a:lnTo>
                    <a:pt x="0" y="1473449"/>
                  </a:lnTo>
                  <a:lnTo>
                    <a:pt x="0" y="0"/>
                  </a:lnTo>
                  <a:close/>
                </a:path>
              </a:pathLst>
            </a:custGeom>
            <a:blipFill>
              <a:blip r:embed="rId6"/>
              <a:stretch>
                <a:fillRect/>
              </a:stretch>
            </a:blipFill>
          </p:spPr>
          <p:txBody>
            <a:bodyPr/>
            <a:lstStyle/>
            <a:p>
              <a:endParaRPr lang="en-US"/>
            </a:p>
          </p:txBody>
        </p:sp>
        <p:sp>
          <p:nvSpPr>
            <p:cNvPr id="10" name="Freeform 10"/>
            <p:cNvSpPr/>
            <p:nvPr/>
          </p:nvSpPr>
          <p:spPr>
            <a:xfrm>
              <a:off x="0" y="490059"/>
              <a:ext cx="3609739" cy="493331"/>
            </a:xfrm>
            <a:custGeom>
              <a:avLst/>
              <a:gdLst/>
              <a:ahLst/>
              <a:cxnLst/>
              <a:rect l="l" t="t" r="r" b="b"/>
              <a:pathLst>
                <a:path w="3609739" h="493331">
                  <a:moveTo>
                    <a:pt x="0" y="0"/>
                  </a:moveTo>
                  <a:lnTo>
                    <a:pt x="3609739" y="0"/>
                  </a:lnTo>
                  <a:lnTo>
                    <a:pt x="3609739" y="493331"/>
                  </a:lnTo>
                  <a:lnTo>
                    <a:pt x="0" y="493331"/>
                  </a:lnTo>
                  <a:lnTo>
                    <a:pt x="0" y="0"/>
                  </a:lnTo>
                  <a:close/>
                </a:path>
              </a:pathLst>
            </a:custGeom>
            <a:blipFill>
              <a:blip r:embed="rId7"/>
              <a:stretch>
                <a:fillRect/>
              </a:stretch>
            </a:blipFill>
          </p:spPr>
          <p:txBody>
            <a:bodyPr/>
            <a:lstStyle/>
            <a:p>
              <a:endParaRPr lang="en-US"/>
            </a:p>
          </p:txBody>
        </p:sp>
        <p:sp>
          <p:nvSpPr>
            <p:cNvPr id="11" name="Freeform 11"/>
            <p:cNvSpPr/>
            <p:nvPr/>
          </p:nvSpPr>
          <p:spPr>
            <a:xfrm>
              <a:off x="17170287" y="222882"/>
              <a:ext cx="3609739" cy="1027684"/>
            </a:xfrm>
            <a:custGeom>
              <a:avLst/>
              <a:gdLst/>
              <a:ahLst/>
              <a:cxnLst/>
              <a:rect l="l" t="t" r="r" b="b"/>
              <a:pathLst>
                <a:path w="3609739" h="1027684">
                  <a:moveTo>
                    <a:pt x="0" y="0"/>
                  </a:moveTo>
                  <a:lnTo>
                    <a:pt x="3609739" y="0"/>
                  </a:lnTo>
                  <a:lnTo>
                    <a:pt x="3609739" y="1027684"/>
                  </a:lnTo>
                  <a:lnTo>
                    <a:pt x="0" y="1027684"/>
                  </a:lnTo>
                  <a:lnTo>
                    <a:pt x="0" y="0"/>
                  </a:lnTo>
                  <a:close/>
                </a:path>
              </a:pathLst>
            </a:custGeom>
            <a:blipFill>
              <a:blip r:embed="rId8"/>
              <a:stretch>
                <a:fillRect/>
              </a:stretch>
            </a:blipFill>
          </p:spPr>
          <p:txBody>
            <a:bodyPr/>
            <a:lstStyle/>
            <a:p>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2428164" y="2552700"/>
            <a:ext cx="13994129" cy="2783069"/>
          </a:xfrm>
          <a:prstGeom prst="rect">
            <a:avLst/>
          </a:prstGeom>
        </p:spPr>
        <p:txBody>
          <a:bodyPr wrap="square" lIns="0" tIns="0" rIns="0" bIns="0" rtlCol="0" anchor="t">
            <a:spAutoFit/>
          </a:bodyPr>
          <a:lstStyle/>
          <a:p>
            <a:pPr algn="ctr">
              <a:lnSpc>
                <a:spcPts val="10469"/>
              </a:lnSpc>
            </a:pPr>
            <a:r>
              <a:rPr lang="en-US" sz="12173" b="1" spc="-462">
                <a:solidFill>
                  <a:srgbClr val="BD1F3D"/>
                </a:solidFill>
                <a:latin typeface="FatFrank Heavy"/>
                <a:ea typeface="FatFrank Heavy"/>
                <a:cs typeface="FatFrank Heavy"/>
                <a:sym typeface="FatFrank Heavy"/>
              </a:rPr>
              <a:t>WHAT IS CHALLENGE</a:t>
            </a:r>
          </a:p>
          <a:p>
            <a:pPr algn="ctr">
              <a:lnSpc>
                <a:spcPts val="10469"/>
              </a:lnSpc>
            </a:pPr>
            <a:r>
              <a:rPr lang="en-US" sz="12173" b="1" spc="-462">
                <a:solidFill>
                  <a:srgbClr val="BD1F3D"/>
                </a:solidFill>
                <a:latin typeface="FatFrank Heavy"/>
                <a:ea typeface="FatFrank Heavy"/>
                <a:cs typeface="FatFrank Heavy"/>
                <a:sym typeface="FatFrank Heavy"/>
              </a:rPr>
              <a:t>AND CHANGE?</a:t>
            </a:r>
          </a:p>
        </p:txBody>
      </p:sp>
      <p:sp>
        <p:nvSpPr>
          <p:cNvPr id="3" name="TextBox 3"/>
          <p:cNvSpPr txBox="1"/>
          <p:nvPr/>
        </p:nvSpPr>
        <p:spPr>
          <a:xfrm>
            <a:off x="2455378" y="5823835"/>
            <a:ext cx="13966915" cy="1765209"/>
          </a:xfrm>
          <a:prstGeom prst="rect">
            <a:avLst/>
          </a:prstGeom>
        </p:spPr>
        <p:txBody>
          <a:bodyPr wrap="square" lIns="0" tIns="0" rIns="0" bIns="0" rtlCol="0" anchor="t">
            <a:spAutoFit/>
          </a:bodyPr>
          <a:lstStyle/>
          <a:p>
            <a:pPr algn="ctr">
              <a:lnSpc>
                <a:spcPts val="3505"/>
              </a:lnSpc>
              <a:spcBef>
                <a:spcPct val="0"/>
              </a:spcBef>
            </a:pPr>
            <a:r>
              <a:rPr lang="en-US" sz="2503">
                <a:solidFill>
                  <a:srgbClr val="000000"/>
                </a:solidFill>
                <a:latin typeface="Poppins"/>
                <a:ea typeface="Poppins"/>
                <a:cs typeface="Poppins"/>
                <a:sym typeface="Poppins"/>
              </a:rPr>
              <a:t>Launched in 2020, Challenge and Change was created by and for young people with lived experience of injustice. Every version since has been designed with the leaders it serves. The 2025 edition is no different — co-created by five amazing advisers with support from The Centre for Knowledge Equity and The Blagrave Trust.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028700" y="981075"/>
            <a:ext cx="12184153" cy="6276071"/>
          </a:xfrm>
          <a:prstGeom prst="rect">
            <a:avLst/>
          </a:prstGeom>
        </p:spPr>
        <p:txBody>
          <a:bodyPr lIns="0" tIns="0" rIns="0" bIns="0" rtlCol="0" anchor="t">
            <a:spAutoFit/>
          </a:bodyPr>
          <a:lstStyle/>
          <a:p>
            <a:pPr algn="l">
              <a:lnSpc>
                <a:spcPts val="8293"/>
              </a:lnSpc>
            </a:pPr>
            <a:r>
              <a:rPr lang="en-US" sz="6530" b="1">
                <a:solidFill>
                  <a:srgbClr val="000000"/>
                </a:solidFill>
                <a:latin typeface="FatFrank Heavy"/>
                <a:ea typeface="FatFrank Heavy"/>
                <a:cs typeface="FatFrank Heavy"/>
                <a:sym typeface="FatFrank Heavy"/>
              </a:rPr>
              <a:t>This fund exists because we know young people are already leading change — </a:t>
            </a:r>
          </a:p>
          <a:p>
            <a:pPr algn="l">
              <a:lnSpc>
                <a:spcPts val="8293"/>
              </a:lnSpc>
            </a:pPr>
            <a:r>
              <a:rPr lang="en-US" sz="6530" b="1">
                <a:solidFill>
                  <a:srgbClr val="000000"/>
                </a:solidFill>
                <a:latin typeface="FatFrank Heavy"/>
                <a:ea typeface="FatFrank Heavy"/>
                <a:cs typeface="FatFrank Heavy"/>
                <a:sym typeface="FatFrank Heavy"/>
              </a:rPr>
              <a:t>but often without the </a:t>
            </a:r>
          </a:p>
          <a:p>
            <a:pPr algn="l">
              <a:lnSpc>
                <a:spcPts val="8293"/>
              </a:lnSpc>
            </a:pPr>
            <a:r>
              <a:rPr lang="en-US" sz="6530" b="1">
                <a:solidFill>
                  <a:srgbClr val="000000"/>
                </a:solidFill>
                <a:latin typeface="FatFrank Heavy"/>
                <a:ea typeface="FatFrank Heavy"/>
                <a:cs typeface="FatFrank Heavy"/>
                <a:sym typeface="FatFrank Heavy"/>
              </a:rPr>
              <a:t>funding or support </a:t>
            </a:r>
          </a:p>
          <a:p>
            <a:pPr algn="l">
              <a:lnSpc>
                <a:spcPts val="8293"/>
              </a:lnSpc>
            </a:pPr>
            <a:r>
              <a:rPr lang="en-US" sz="6530" b="1">
                <a:solidFill>
                  <a:srgbClr val="000000"/>
                </a:solidFill>
                <a:latin typeface="FatFrank Heavy"/>
                <a:ea typeface="FatFrank Heavy"/>
                <a:cs typeface="FatFrank Heavy"/>
                <a:sym typeface="FatFrank Heavy"/>
              </a:rPr>
              <a:t>they need to grow!</a:t>
            </a:r>
          </a:p>
        </p:txBody>
      </p:sp>
      <p:sp>
        <p:nvSpPr>
          <p:cNvPr id="3" name="TextBox 3"/>
          <p:cNvSpPr txBox="1"/>
          <p:nvPr/>
        </p:nvSpPr>
        <p:spPr>
          <a:xfrm>
            <a:off x="1028700" y="7973107"/>
            <a:ext cx="10092184" cy="441325"/>
          </a:xfrm>
          <a:prstGeom prst="rect">
            <a:avLst/>
          </a:prstGeom>
        </p:spPr>
        <p:txBody>
          <a:bodyPr lIns="0" tIns="0" rIns="0" bIns="0" rtlCol="0" anchor="t">
            <a:spAutoFit/>
          </a:bodyPr>
          <a:lstStyle/>
          <a:p>
            <a:pPr algn="l">
              <a:lnSpc>
                <a:spcPts val="3499"/>
              </a:lnSpc>
              <a:spcBef>
                <a:spcPct val="0"/>
              </a:spcBef>
            </a:pPr>
            <a:r>
              <a:rPr lang="en-US" sz="2499" spc="-179">
                <a:solidFill>
                  <a:srgbClr val="000000"/>
                </a:solidFill>
                <a:latin typeface="Poppins"/>
                <a:ea typeface="Poppins"/>
                <a:cs typeface="Poppins"/>
                <a:sym typeface="Poppins"/>
              </a:rPr>
              <a:t>It’s a national program, funding lived experienced leaders across England.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grpSp>
        <p:nvGrpSpPr>
          <p:cNvPr id="2" name="Group 2"/>
          <p:cNvGrpSpPr/>
          <p:nvPr/>
        </p:nvGrpSpPr>
        <p:grpSpPr>
          <a:xfrm>
            <a:off x="0" y="419100"/>
            <a:ext cx="6008375" cy="5529730"/>
            <a:chOff x="0" y="0"/>
            <a:chExt cx="1582453" cy="1456390"/>
          </a:xfrm>
        </p:grpSpPr>
        <p:sp>
          <p:nvSpPr>
            <p:cNvPr id="3" name="Freeform 3"/>
            <p:cNvSpPr/>
            <p:nvPr/>
          </p:nvSpPr>
          <p:spPr>
            <a:xfrm>
              <a:off x="0" y="0"/>
              <a:ext cx="1582453" cy="1456390"/>
            </a:xfrm>
            <a:custGeom>
              <a:avLst/>
              <a:gdLst/>
              <a:ahLst/>
              <a:cxnLst/>
              <a:rect l="l" t="t" r="r" b="b"/>
              <a:pathLst>
                <a:path w="1582453" h="1456390">
                  <a:moveTo>
                    <a:pt x="65715" y="0"/>
                  </a:moveTo>
                  <a:lnTo>
                    <a:pt x="1516738" y="0"/>
                  </a:lnTo>
                  <a:cubicBezTo>
                    <a:pt x="1553031" y="0"/>
                    <a:pt x="1582453" y="29421"/>
                    <a:pt x="1582453" y="65715"/>
                  </a:cubicBezTo>
                  <a:lnTo>
                    <a:pt x="1582453" y="1390675"/>
                  </a:lnTo>
                  <a:cubicBezTo>
                    <a:pt x="1582453" y="1426968"/>
                    <a:pt x="1553031" y="1456390"/>
                    <a:pt x="1516738" y="1456390"/>
                  </a:cubicBezTo>
                  <a:lnTo>
                    <a:pt x="65715" y="1456390"/>
                  </a:lnTo>
                  <a:cubicBezTo>
                    <a:pt x="29421" y="1456390"/>
                    <a:pt x="0" y="1426968"/>
                    <a:pt x="0" y="1390675"/>
                  </a:cubicBezTo>
                  <a:lnTo>
                    <a:pt x="0" y="65715"/>
                  </a:lnTo>
                  <a:cubicBezTo>
                    <a:pt x="0" y="29421"/>
                    <a:pt x="29421" y="0"/>
                    <a:pt x="65715" y="0"/>
                  </a:cubicBezTo>
                  <a:close/>
                </a:path>
              </a:pathLst>
            </a:custGeom>
            <a:solidFill>
              <a:srgbClr val="BD1F3D"/>
            </a:solidFill>
          </p:spPr>
          <p:txBody>
            <a:bodyPr/>
            <a:lstStyle/>
            <a:p>
              <a:endParaRPr lang="en-US"/>
            </a:p>
          </p:txBody>
        </p:sp>
        <p:sp>
          <p:nvSpPr>
            <p:cNvPr id="4" name="TextBox 4"/>
            <p:cNvSpPr txBox="1"/>
            <p:nvPr/>
          </p:nvSpPr>
          <p:spPr>
            <a:xfrm>
              <a:off x="0" y="-38100"/>
              <a:ext cx="1582453" cy="1494490"/>
            </a:xfrm>
            <a:prstGeom prst="rect">
              <a:avLst/>
            </a:prstGeom>
          </p:spPr>
          <p:txBody>
            <a:bodyPr lIns="50800" tIns="50800" rIns="50800" bIns="50800" rtlCol="0" anchor="ctr"/>
            <a:lstStyle/>
            <a:p>
              <a:pPr algn="ctr">
                <a:lnSpc>
                  <a:spcPts val="3079"/>
                </a:lnSpc>
              </a:pPr>
              <a:endParaRPr/>
            </a:p>
          </p:txBody>
        </p:sp>
      </p:grpSp>
      <p:grpSp>
        <p:nvGrpSpPr>
          <p:cNvPr id="5" name="Group 5"/>
          <p:cNvGrpSpPr/>
          <p:nvPr/>
        </p:nvGrpSpPr>
        <p:grpSpPr>
          <a:xfrm>
            <a:off x="6137901" y="419100"/>
            <a:ext cx="6008375" cy="5529730"/>
            <a:chOff x="0" y="0"/>
            <a:chExt cx="1582453" cy="1456390"/>
          </a:xfrm>
        </p:grpSpPr>
        <p:sp>
          <p:nvSpPr>
            <p:cNvPr id="6" name="Freeform 6"/>
            <p:cNvSpPr/>
            <p:nvPr/>
          </p:nvSpPr>
          <p:spPr>
            <a:xfrm>
              <a:off x="0" y="0"/>
              <a:ext cx="1582453" cy="1456390"/>
            </a:xfrm>
            <a:custGeom>
              <a:avLst/>
              <a:gdLst/>
              <a:ahLst/>
              <a:cxnLst/>
              <a:rect l="l" t="t" r="r" b="b"/>
              <a:pathLst>
                <a:path w="1582453" h="1456390">
                  <a:moveTo>
                    <a:pt x="65715" y="0"/>
                  </a:moveTo>
                  <a:lnTo>
                    <a:pt x="1516738" y="0"/>
                  </a:lnTo>
                  <a:cubicBezTo>
                    <a:pt x="1553031" y="0"/>
                    <a:pt x="1582453" y="29421"/>
                    <a:pt x="1582453" y="65715"/>
                  </a:cubicBezTo>
                  <a:lnTo>
                    <a:pt x="1582453" y="1390675"/>
                  </a:lnTo>
                  <a:cubicBezTo>
                    <a:pt x="1582453" y="1426968"/>
                    <a:pt x="1553031" y="1456390"/>
                    <a:pt x="1516738" y="1456390"/>
                  </a:cubicBezTo>
                  <a:lnTo>
                    <a:pt x="65715" y="1456390"/>
                  </a:lnTo>
                  <a:cubicBezTo>
                    <a:pt x="29421" y="1456390"/>
                    <a:pt x="0" y="1426968"/>
                    <a:pt x="0" y="1390675"/>
                  </a:cubicBezTo>
                  <a:lnTo>
                    <a:pt x="0" y="65715"/>
                  </a:lnTo>
                  <a:cubicBezTo>
                    <a:pt x="0" y="29421"/>
                    <a:pt x="29421" y="0"/>
                    <a:pt x="65715" y="0"/>
                  </a:cubicBezTo>
                  <a:close/>
                </a:path>
              </a:pathLst>
            </a:custGeom>
            <a:solidFill>
              <a:srgbClr val="A08FC4"/>
            </a:solidFill>
          </p:spPr>
          <p:txBody>
            <a:bodyPr/>
            <a:lstStyle/>
            <a:p>
              <a:endParaRPr lang="en-US"/>
            </a:p>
          </p:txBody>
        </p:sp>
        <p:sp>
          <p:nvSpPr>
            <p:cNvPr id="7" name="TextBox 7"/>
            <p:cNvSpPr txBox="1"/>
            <p:nvPr/>
          </p:nvSpPr>
          <p:spPr>
            <a:xfrm>
              <a:off x="0" y="-38100"/>
              <a:ext cx="1582453" cy="1494490"/>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12279625" y="419100"/>
            <a:ext cx="6008375" cy="5529730"/>
            <a:chOff x="0" y="0"/>
            <a:chExt cx="1582453" cy="1456390"/>
          </a:xfrm>
        </p:grpSpPr>
        <p:sp>
          <p:nvSpPr>
            <p:cNvPr id="9" name="Freeform 9"/>
            <p:cNvSpPr/>
            <p:nvPr/>
          </p:nvSpPr>
          <p:spPr>
            <a:xfrm>
              <a:off x="0" y="0"/>
              <a:ext cx="1582453" cy="1456390"/>
            </a:xfrm>
            <a:custGeom>
              <a:avLst/>
              <a:gdLst/>
              <a:ahLst/>
              <a:cxnLst/>
              <a:rect l="l" t="t" r="r" b="b"/>
              <a:pathLst>
                <a:path w="1582453" h="1456390">
                  <a:moveTo>
                    <a:pt x="65715" y="0"/>
                  </a:moveTo>
                  <a:lnTo>
                    <a:pt x="1516738" y="0"/>
                  </a:lnTo>
                  <a:cubicBezTo>
                    <a:pt x="1553031" y="0"/>
                    <a:pt x="1582453" y="29421"/>
                    <a:pt x="1582453" y="65715"/>
                  </a:cubicBezTo>
                  <a:lnTo>
                    <a:pt x="1582453" y="1390675"/>
                  </a:lnTo>
                  <a:cubicBezTo>
                    <a:pt x="1582453" y="1426968"/>
                    <a:pt x="1553031" y="1456390"/>
                    <a:pt x="1516738" y="1456390"/>
                  </a:cubicBezTo>
                  <a:lnTo>
                    <a:pt x="65715" y="1456390"/>
                  </a:lnTo>
                  <a:cubicBezTo>
                    <a:pt x="29421" y="1456390"/>
                    <a:pt x="0" y="1426968"/>
                    <a:pt x="0" y="1390675"/>
                  </a:cubicBezTo>
                  <a:lnTo>
                    <a:pt x="0" y="65715"/>
                  </a:lnTo>
                  <a:cubicBezTo>
                    <a:pt x="0" y="29421"/>
                    <a:pt x="29421" y="0"/>
                    <a:pt x="65715" y="0"/>
                  </a:cubicBezTo>
                  <a:close/>
                </a:path>
              </a:pathLst>
            </a:custGeom>
            <a:solidFill>
              <a:srgbClr val="202020"/>
            </a:solidFill>
          </p:spPr>
          <p:txBody>
            <a:bodyPr/>
            <a:lstStyle/>
            <a:p>
              <a:endParaRPr lang="en-US"/>
            </a:p>
          </p:txBody>
        </p:sp>
        <p:sp>
          <p:nvSpPr>
            <p:cNvPr id="10" name="TextBox 10"/>
            <p:cNvSpPr txBox="1"/>
            <p:nvPr/>
          </p:nvSpPr>
          <p:spPr>
            <a:xfrm>
              <a:off x="0" y="-38100"/>
              <a:ext cx="1582453" cy="1494490"/>
            </a:xfrm>
            <a:prstGeom prst="rect">
              <a:avLst/>
            </a:prstGeom>
          </p:spPr>
          <p:txBody>
            <a:bodyPr lIns="50800" tIns="50800" rIns="50800" bIns="50800" rtlCol="0" anchor="ctr"/>
            <a:lstStyle/>
            <a:p>
              <a:pPr algn="ctr">
                <a:lnSpc>
                  <a:spcPts val="3079"/>
                </a:lnSpc>
              </a:pPr>
              <a:endParaRPr/>
            </a:p>
          </p:txBody>
        </p:sp>
      </p:grpSp>
      <p:sp>
        <p:nvSpPr>
          <p:cNvPr id="11" name="TextBox 11"/>
          <p:cNvSpPr txBox="1"/>
          <p:nvPr/>
        </p:nvSpPr>
        <p:spPr>
          <a:xfrm>
            <a:off x="6570936" y="725734"/>
            <a:ext cx="5182929" cy="2767203"/>
          </a:xfrm>
          <a:prstGeom prst="rect">
            <a:avLst/>
          </a:prstGeom>
        </p:spPr>
        <p:txBody>
          <a:bodyPr lIns="0" tIns="0" rIns="0" bIns="0" rtlCol="0" anchor="t">
            <a:spAutoFit/>
          </a:bodyPr>
          <a:lstStyle/>
          <a:p>
            <a:pPr algn="l">
              <a:lnSpc>
                <a:spcPts val="4356"/>
              </a:lnSpc>
            </a:pPr>
            <a:r>
              <a:rPr lang="en-US" sz="3600" b="1" spc="-46">
                <a:solidFill>
                  <a:srgbClr val="E5E5E3"/>
                </a:solidFill>
                <a:latin typeface="FatFrank Heavy"/>
                <a:ea typeface="FatFrank Heavy"/>
                <a:cs typeface="FatFrank Heavy"/>
                <a:sym typeface="FatFrank Heavy"/>
              </a:rPr>
              <a:t>There’s  no such thing as a ‘hard to reach‘child.</a:t>
            </a:r>
          </a:p>
          <a:p>
            <a:pPr algn="l">
              <a:lnSpc>
                <a:spcPts val="4356"/>
              </a:lnSpc>
            </a:pPr>
            <a:r>
              <a:rPr lang="en-US" sz="3600" b="1" spc="-46">
                <a:solidFill>
                  <a:srgbClr val="E5E5E3"/>
                </a:solidFill>
                <a:latin typeface="FatFrank Heavy"/>
                <a:ea typeface="FatFrank Heavy"/>
                <a:cs typeface="FatFrank Heavy"/>
                <a:sym typeface="FatFrank Heavy"/>
              </a:rPr>
              <a:t>You only </a:t>
            </a:r>
          </a:p>
          <a:p>
            <a:pPr algn="l">
              <a:lnSpc>
                <a:spcPts val="4356"/>
              </a:lnSpc>
            </a:pPr>
            <a:r>
              <a:rPr lang="en-US" sz="3600" b="1" spc="-46">
                <a:solidFill>
                  <a:srgbClr val="E5E5E3"/>
                </a:solidFill>
                <a:latin typeface="FatFrank Heavy"/>
                <a:ea typeface="FatFrank Heavy"/>
                <a:cs typeface="FatFrank Heavy"/>
                <a:sym typeface="FatFrank Heavy"/>
              </a:rPr>
              <a:t>need to ask </a:t>
            </a:r>
          </a:p>
          <a:p>
            <a:pPr algn="l">
              <a:lnSpc>
                <a:spcPts val="4356"/>
              </a:lnSpc>
            </a:pPr>
            <a:r>
              <a:rPr lang="en-US" sz="3600" b="1" spc="-46">
                <a:solidFill>
                  <a:srgbClr val="E5E5E3"/>
                </a:solidFill>
                <a:latin typeface="FatFrank Heavy"/>
                <a:ea typeface="FatFrank Heavy"/>
                <a:cs typeface="FatFrank Heavy"/>
                <a:sym typeface="FatFrank Heavy"/>
              </a:rPr>
              <a:t>The Formula.</a:t>
            </a:r>
          </a:p>
        </p:txBody>
      </p:sp>
      <p:grpSp>
        <p:nvGrpSpPr>
          <p:cNvPr id="12" name="Group 12"/>
          <p:cNvGrpSpPr/>
          <p:nvPr/>
        </p:nvGrpSpPr>
        <p:grpSpPr>
          <a:xfrm>
            <a:off x="6141725" y="419100"/>
            <a:ext cx="6004551" cy="5529730"/>
            <a:chOff x="0" y="0"/>
            <a:chExt cx="764074" cy="703653"/>
          </a:xfrm>
        </p:grpSpPr>
        <p:sp>
          <p:nvSpPr>
            <p:cNvPr id="13" name="Freeform 13"/>
            <p:cNvSpPr/>
            <p:nvPr/>
          </p:nvSpPr>
          <p:spPr>
            <a:xfrm>
              <a:off x="0" y="0"/>
              <a:ext cx="764074" cy="703653"/>
            </a:xfrm>
            <a:custGeom>
              <a:avLst/>
              <a:gdLst/>
              <a:ahLst/>
              <a:cxnLst/>
              <a:rect l="l" t="t" r="r" b="b"/>
              <a:pathLst>
                <a:path w="764074" h="703653">
                  <a:moveTo>
                    <a:pt x="0" y="0"/>
                  </a:moveTo>
                  <a:lnTo>
                    <a:pt x="764074" y="0"/>
                  </a:lnTo>
                  <a:lnTo>
                    <a:pt x="764074" y="703653"/>
                  </a:lnTo>
                  <a:lnTo>
                    <a:pt x="0" y="703653"/>
                  </a:lnTo>
                  <a:close/>
                </a:path>
              </a:pathLst>
            </a:custGeom>
            <a:blipFill>
              <a:blip r:embed="rId2"/>
              <a:stretch>
                <a:fillRect l="-38390"/>
              </a:stretch>
            </a:blipFill>
          </p:spPr>
          <p:txBody>
            <a:bodyPr/>
            <a:lstStyle/>
            <a:p>
              <a:endParaRPr lang="en-US"/>
            </a:p>
          </p:txBody>
        </p:sp>
      </p:grpSp>
      <p:sp>
        <p:nvSpPr>
          <p:cNvPr id="14" name="TextBox 14"/>
          <p:cNvSpPr txBox="1"/>
          <p:nvPr/>
        </p:nvSpPr>
        <p:spPr>
          <a:xfrm>
            <a:off x="12708250" y="725734"/>
            <a:ext cx="4795084" cy="3319653"/>
          </a:xfrm>
          <a:prstGeom prst="rect">
            <a:avLst/>
          </a:prstGeom>
        </p:spPr>
        <p:txBody>
          <a:bodyPr lIns="0" tIns="0" rIns="0" bIns="0" rtlCol="0" anchor="t">
            <a:spAutoFit/>
          </a:bodyPr>
          <a:lstStyle/>
          <a:p>
            <a:pPr algn="l">
              <a:lnSpc>
                <a:spcPts val="4356"/>
              </a:lnSpc>
            </a:pPr>
            <a:r>
              <a:rPr lang="en-US" sz="3600" b="1" spc="-46">
                <a:solidFill>
                  <a:srgbClr val="E5E5E3"/>
                </a:solidFill>
                <a:latin typeface="FatFrank Heavy"/>
                <a:ea typeface="FatFrank Heavy"/>
                <a:cs typeface="FatFrank Heavy"/>
                <a:sym typeface="FatFrank Heavy"/>
              </a:rPr>
              <a:t>Not a Trend is </a:t>
            </a:r>
          </a:p>
          <a:p>
            <a:pPr algn="l">
              <a:lnSpc>
                <a:spcPts val="4356"/>
              </a:lnSpc>
            </a:pPr>
            <a:r>
              <a:rPr lang="en-US" sz="3600" b="1" spc="-46">
                <a:solidFill>
                  <a:srgbClr val="E5E5E3"/>
                </a:solidFill>
                <a:latin typeface="FatFrank Heavy"/>
                <a:ea typeface="FatFrank Heavy"/>
                <a:cs typeface="FatFrank Heavy"/>
                <a:sym typeface="FatFrank Heavy"/>
              </a:rPr>
              <a:t>building a new</a:t>
            </a:r>
          </a:p>
          <a:p>
            <a:pPr algn="l">
              <a:lnSpc>
                <a:spcPts val="4356"/>
              </a:lnSpc>
            </a:pPr>
            <a:r>
              <a:rPr lang="en-US" sz="3600" b="1" spc="-46">
                <a:solidFill>
                  <a:srgbClr val="E5E5E3"/>
                </a:solidFill>
                <a:latin typeface="FatFrank Heavy"/>
                <a:ea typeface="FatFrank Heavy"/>
                <a:cs typeface="FatFrank Heavy"/>
                <a:sym typeface="FatFrank Heavy"/>
              </a:rPr>
              <a:t>generation </a:t>
            </a:r>
          </a:p>
          <a:p>
            <a:pPr algn="l">
              <a:lnSpc>
                <a:spcPts val="4356"/>
              </a:lnSpc>
            </a:pPr>
            <a:r>
              <a:rPr lang="en-US" sz="3600" b="1" spc="-46">
                <a:solidFill>
                  <a:srgbClr val="E5E5E3"/>
                </a:solidFill>
                <a:latin typeface="FatFrank Heavy"/>
                <a:ea typeface="FatFrank Heavy"/>
                <a:cs typeface="FatFrank Heavy"/>
                <a:sym typeface="FatFrank Heavy"/>
              </a:rPr>
              <a:t>of antiracists,</a:t>
            </a:r>
          </a:p>
          <a:p>
            <a:pPr algn="l">
              <a:lnSpc>
                <a:spcPts val="4356"/>
              </a:lnSpc>
            </a:pPr>
            <a:r>
              <a:rPr lang="en-US" sz="3600" b="1" spc="-46">
                <a:solidFill>
                  <a:srgbClr val="E5E5E3"/>
                </a:solidFill>
                <a:latin typeface="FatFrank Heavy"/>
                <a:ea typeface="FatFrank Heavy"/>
                <a:cs typeface="FatFrank Heavy"/>
                <a:sym typeface="FatFrank Heavy"/>
              </a:rPr>
              <a:t>one school </a:t>
            </a:r>
          </a:p>
          <a:p>
            <a:pPr algn="l">
              <a:lnSpc>
                <a:spcPts val="4356"/>
              </a:lnSpc>
            </a:pPr>
            <a:r>
              <a:rPr lang="en-US" sz="3600" b="1" spc="-46">
                <a:solidFill>
                  <a:srgbClr val="E5E5E3"/>
                </a:solidFill>
                <a:latin typeface="FatFrank Heavy"/>
                <a:ea typeface="FatFrank Heavy"/>
                <a:cs typeface="FatFrank Heavy"/>
                <a:sym typeface="FatFrank Heavy"/>
              </a:rPr>
              <a:t>at a time.</a:t>
            </a:r>
          </a:p>
        </p:txBody>
      </p:sp>
      <p:grpSp>
        <p:nvGrpSpPr>
          <p:cNvPr id="15" name="Group 15"/>
          <p:cNvGrpSpPr/>
          <p:nvPr/>
        </p:nvGrpSpPr>
        <p:grpSpPr>
          <a:xfrm>
            <a:off x="12588249" y="419100"/>
            <a:ext cx="6004551" cy="5529730"/>
            <a:chOff x="0" y="0"/>
            <a:chExt cx="764074" cy="703653"/>
          </a:xfrm>
        </p:grpSpPr>
        <p:sp>
          <p:nvSpPr>
            <p:cNvPr id="16" name="Freeform 16"/>
            <p:cNvSpPr/>
            <p:nvPr/>
          </p:nvSpPr>
          <p:spPr>
            <a:xfrm>
              <a:off x="0" y="0"/>
              <a:ext cx="764074" cy="703653"/>
            </a:xfrm>
            <a:custGeom>
              <a:avLst/>
              <a:gdLst/>
              <a:ahLst/>
              <a:cxnLst/>
              <a:rect l="l" t="t" r="r" b="b"/>
              <a:pathLst>
                <a:path w="764074" h="703653">
                  <a:moveTo>
                    <a:pt x="0" y="0"/>
                  </a:moveTo>
                  <a:lnTo>
                    <a:pt x="764074" y="0"/>
                  </a:lnTo>
                  <a:lnTo>
                    <a:pt x="764074" y="703653"/>
                  </a:lnTo>
                  <a:lnTo>
                    <a:pt x="0" y="703653"/>
                  </a:lnTo>
                  <a:close/>
                </a:path>
              </a:pathLst>
            </a:custGeom>
            <a:blipFill>
              <a:blip r:embed="rId3"/>
              <a:stretch>
                <a:fillRect l="-17345" r="-21044"/>
              </a:stretch>
            </a:blipFill>
          </p:spPr>
          <p:txBody>
            <a:bodyPr/>
            <a:lstStyle/>
            <a:p>
              <a:endParaRPr lang="en-US"/>
            </a:p>
          </p:txBody>
        </p:sp>
      </p:grpSp>
      <p:sp>
        <p:nvSpPr>
          <p:cNvPr id="17" name="TextBox 17"/>
          <p:cNvSpPr txBox="1"/>
          <p:nvPr/>
        </p:nvSpPr>
        <p:spPr>
          <a:xfrm>
            <a:off x="2245584" y="725734"/>
            <a:ext cx="3407923" cy="2210041"/>
          </a:xfrm>
          <a:prstGeom prst="rect">
            <a:avLst/>
          </a:prstGeom>
        </p:spPr>
        <p:txBody>
          <a:bodyPr lIns="0" tIns="0" rIns="0" bIns="0" rtlCol="0" anchor="t">
            <a:spAutoFit/>
          </a:bodyPr>
          <a:lstStyle/>
          <a:p>
            <a:pPr algn="r">
              <a:lnSpc>
                <a:spcPts val="4360"/>
              </a:lnSpc>
            </a:pPr>
            <a:r>
              <a:rPr lang="en-US" sz="3603" b="1" spc="-46">
                <a:solidFill>
                  <a:srgbClr val="E5E5E3"/>
                </a:solidFill>
                <a:latin typeface="FatFrank Heavy"/>
                <a:ea typeface="FatFrank Heavy"/>
                <a:cs typeface="FatFrank Heavy"/>
                <a:sym typeface="FatFrank Heavy"/>
              </a:rPr>
              <a:t>Chrissie Okorie</a:t>
            </a:r>
          </a:p>
          <a:p>
            <a:pPr algn="r">
              <a:lnSpc>
                <a:spcPts val="4360"/>
              </a:lnSpc>
            </a:pPr>
            <a:r>
              <a:rPr lang="en-US" sz="3603" b="1" spc="-46">
                <a:solidFill>
                  <a:srgbClr val="E5E5E3"/>
                </a:solidFill>
                <a:latin typeface="FatFrank Heavy"/>
                <a:ea typeface="FatFrank Heavy"/>
                <a:cs typeface="FatFrank Heavy"/>
                <a:sym typeface="FatFrank Heavy"/>
              </a:rPr>
              <a:t>is building a rebellious </a:t>
            </a:r>
          </a:p>
          <a:p>
            <a:pPr algn="r">
              <a:lnSpc>
                <a:spcPts val="4360"/>
              </a:lnSpc>
            </a:pPr>
            <a:r>
              <a:rPr lang="en-US" sz="3603" b="1" spc="-46">
                <a:solidFill>
                  <a:srgbClr val="E5E5E3"/>
                </a:solidFill>
                <a:latin typeface="FatFrank Heavy"/>
                <a:ea typeface="FatFrank Heavy"/>
                <a:cs typeface="FatFrank Heavy"/>
                <a:sym typeface="FatFrank Heavy"/>
              </a:rPr>
              <a:t>new world.</a:t>
            </a:r>
          </a:p>
        </p:txBody>
      </p:sp>
      <p:grpSp>
        <p:nvGrpSpPr>
          <p:cNvPr id="18" name="Group 18"/>
          <p:cNvGrpSpPr/>
          <p:nvPr/>
        </p:nvGrpSpPr>
        <p:grpSpPr>
          <a:xfrm>
            <a:off x="0" y="419100"/>
            <a:ext cx="6004551" cy="5529730"/>
            <a:chOff x="0" y="0"/>
            <a:chExt cx="764074" cy="703653"/>
          </a:xfrm>
        </p:grpSpPr>
        <p:sp>
          <p:nvSpPr>
            <p:cNvPr id="19" name="Freeform 19"/>
            <p:cNvSpPr/>
            <p:nvPr/>
          </p:nvSpPr>
          <p:spPr>
            <a:xfrm>
              <a:off x="0" y="0"/>
              <a:ext cx="764074" cy="703653"/>
            </a:xfrm>
            <a:custGeom>
              <a:avLst/>
              <a:gdLst/>
              <a:ahLst/>
              <a:cxnLst/>
              <a:rect l="l" t="t" r="r" b="b"/>
              <a:pathLst>
                <a:path w="764074" h="703653">
                  <a:moveTo>
                    <a:pt x="0" y="0"/>
                  </a:moveTo>
                  <a:lnTo>
                    <a:pt x="764074" y="0"/>
                  </a:lnTo>
                  <a:lnTo>
                    <a:pt x="764074" y="703653"/>
                  </a:lnTo>
                  <a:lnTo>
                    <a:pt x="0" y="703653"/>
                  </a:lnTo>
                  <a:close/>
                </a:path>
              </a:pathLst>
            </a:custGeom>
            <a:blipFill>
              <a:blip r:embed="rId4"/>
              <a:stretch>
                <a:fillRect l="-18621" r="-20529"/>
              </a:stretch>
            </a:blipFill>
          </p:spPr>
          <p:txBody>
            <a:bodyPr/>
            <a:lstStyle/>
            <a:p>
              <a:endParaRPr lang="en-US"/>
            </a:p>
          </p:txBody>
        </p:sp>
      </p:grpSp>
      <p:sp>
        <p:nvSpPr>
          <p:cNvPr id="20" name="TextBox 20"/>
          <p:cNvSpPr txBox="1"/>
          <p:nvPr/>
        </p:nvSpPr>
        <p:spPr>
          <a:xfrm>
            <a:off x="431345" y="8151492"/>
            <a:ext cx="13357857" cy="1459094"/>
          </a:xfrm>
          <a:prstGeom prst="rect">
            <a:avLst/>
          </a:prstGeom>
        </p:spPr>
        <p:txBody>
          <a:bodyPr lIns="0" tIns="0" rIns="0" bIns="0" rtlCol="0" anchor="t">
            <a:spAutoFit/>
          </a:bodyPr>
          <a:lstStyle/>
          <a:p>
            <a:pPr algn="l">
              <a:lnSpc>
                <a:spcPts val="10469"/>
              </a:lnSpc>
            </a:pPr>
            <a:r>
              <a:rPr lang="en-US" sz="12173" b="1" spc="-535">
                <a:solidFill>
                  <a:srgbClr val="202020"/>
                </a:solidFill>
                <a:latin typeface="FatFrank Heavy"/>
                <a:ea typeface="FatFrank Heavy"/>
                <a:cs typeface="FatFrank Heavy"/>
                <a:sym typeface="FatFrank Heavy"/>
              </a:rPr>
              <a:t>STORIES OF C&amp;C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E5E3"/>
        </a:solidFill>
        <a:effectLst/>
      </p:bgPr>
    </p:bg>
    <p:spTree>
      <p:nvGrpSpPr>
        <p:cNvPr id="1" name=""/>
        <p:cNvGrpSpPr/>
        <p:nvPr/>
      </p:nvGrpSpPr>
      <p:grpSpPr>
        <a:xfrm>
          <a:off x="0" y="0"/>
          <a:ext cx="0" cy="0"/>
          <a:chOff x="0" y="0"/>
          <a:chExt cx="0" cy="0"/>
        </a:xfrm>
      </p:grpSpPr>
      <p:sp>
        <p:nvSpPr>
          <p:cNvPr id="2" name="TextBox 2"/>
          <p:cNvSpPr txBox="1"/>
          <p:nvPr/>
        </p:nvSpPr>
        <p:spPr>
          <a:xfrm>
            <a:off x="1751074" y="1132472"/>
            <a:ext cx="14785852" cy="1610538"/>
          </a:xfrm>
          <a:prstGeom prst="rect">
            <a:avLst/>
          </a:prstGeom>
        </p:spPr>
        <p:txBody>
          <a:bodyPr lIns="0" tIns="0" rIns="0" bIns="0" rtlCol="0" anchor="t">
            <a:spAutoFit/>
          </a:bodyPr>
          <a:lstStyle/>
          <a:p>
            <a:pPr algn="ctr">
              <a:lnSpc>
                <a:spcPts val="12051"/>
              </a:lnSpc>
            </a:pPr>
            <a:r>
              <a:rPr lang="en-US" sz="12173" b="1" spc="-535">
                <a:solidFill>
                  <a:srgbClr val="202020"/>
                </a:solidFill>
                <a:latin typeface="FatFrank Heavy"/>
                <a:ea typeface="FatFrank Heavy"/>
                <a:cs typeface="FatFrank Heavy"/>
                <a:sym typeface="FatFrank Heavy"/>
              </a:rPr>
              <a:t>Who is C&amp;C for? </a:t>
            </a:r>
          </a:p>
        </p:txBody>
      </p:sp>
      <p:grpSp>
        <p:nvGrpSpPr>
          <p:cNvPr id="3" name="Group 3"/>
          <p:cNvGrpSpPr/>
          <p:nvPr/>
        </p:nvGrpSpPr>
        <p:grpSpPr>
          <a:xfrm>
            <a:off x="1028700" y="3866971"/>
            <a:ext cx="4873203" cy="5796806"/>
            <a:chOff x="0" y="0"/>
            <a:chExt cx="1283477" cy="1526731"/>
          </a:xfrm>
        </p:grpSpPr>
        <p:sp>
          <p:nvSpPr>
            <p:cNvPr id="4" name="Freeform 4"/>
            <p:cNvSpPr/>
            <p:nvPr/>
          </p:nvSpPr>
          <p:spPr>
            <a:xfrm>
              <a:off x="0" y="0"/>
              <a:ext cx="1283477" cy="1526731"/>
            </a:xfrm>
            <a:custGeom>
              <a:avLst/>
              <a:gdLst/>
              <a:ahLst/>
              <a:cxnLst/>
              <a:rect l="l" t="t" r="r" b="b"/>
              <a:pathLst>
                <a:path w="1283477" h="1526731">
                  <a:moveTo>
                    <a:pt x="81022" y="0"/>
                  </a:moveTo>
                  <a:lnTo>
                    <a:pt x="1202455" y="0"/>
                  </a:lnTo>
                  <a:cubicBezTo>
                    <a:pt x="1247202" y="0"/>
                    <a:pt x="1283477" y="36275"/>
                    <a:pt x="1283477" y="81022"/>
                  </a:cubicBezTo>
                  <a:lnTo>
                    <a:pt x="1283477" y="1445709"/>
                  </a:lnTo>
                  <a:cubicBezTo>
                    <a:pt x="1283477" y="1490456"/>
                    <a:pt x="1247202" y="1526731"/>
                    <a:pt x="1202455" y="1526731"/>
                  </a:cubicBezTo>
                  <a:lnTo>
                    <a:pt x="81022" y="1526731"/>
                  </a:lnTo>
                  <a:cubicBezTo>
                    <a:pt x="59534" y="1526731"/>
                    <a:pt x="38925" y="1518195"/>
                    <a:pt x="23731" y="1503000"/>
                  </a:cubicBezTo>
                  <a:cubicBezTo>
                    <a:pt x="8536" y="1487805"/>
                    <a:pt x="0" y="1467197"/>
                    <a:pt x="0" y="1445709"/>
                  </a:cubicBezTo>
                  <a:lnTo>
                    <a:pt x="0" y="81022"/>
                  </a:lnTo>
                  <a:cubicBezTo>
                    <a:pt x="0" y="59534"/>
                    <a:pt x="8536" y="38925"/>
                    <a:pt x="23731" y="23731"/>
                  </a:cubicBezTo>
                  <a:cubicBezTo>
                    <a:pt x="38925" y="8536"/>
                    <a:pt x="59534" y="0"/>
                    <a:pt x="81022" y="0"/>
                  </a:cubicBezTo>
                  <a:close/>
                </a:path>
              </a:pathLst>
            </a:custGeom>
            <a:solidFill>
              <a:srgbClr val="A08FC4"/>
            </a:solidFill>
          </p:spPr>
          <p:txBody>
            <a:bodyPr/>
            <a:lstStyle/>
            <a:p>
              <a:endParaRPr lang="en-US"/>
            </a:p>
          </p:txBody>
        </p:sp>
        <p:sp>
          <p:nvSpPr>
            <p:cNvPr id="5" name="TextBox 5"/>
            <p:cNvSpPr txBox="1"/>
            <p:nvPr/>
          </p:nvSpPr>
          <p:spPr>
            <a:xfrm>
              <a:off x="0" y="-38100"/>
              <a:ext cx="1283477" cy="1564831"/>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6707399" y="3866971"/>
            <a:ext cx="4873203" cy="5796806"/>
            <a:chOff x="0" y="0"/>
            <a:chExt cx="1283477" cy="1526731"/>
          </a:xfrm>
        </p:grpSpPr>
        <p:sp>
          <p:nvSpPr>
            <p:cNvPr id="7" name="Freeform 7"/>
            <p:cNvSpPr/>
            <p:nvPr/>
          </p:nvSpPr>
          <p:spPr>
            <a:xfrm>
              <a:off x="0" y="0"/>
              <a:ext cx="1283477" cy="1526731"/>
            </a:xfrm>
            <a:custGeom>
              <a:avLst/>
              <a:gdLst/>
              <a:ahLst/>
              <a:cxnLst/>
              <a:rect l="l" t="t" r="r" b="b"/>
              <a:pathLst>
                <a:path w="1283477" h="1526731">
                  <a:moveTo>
                    <a:pt x="81022" y="0"/>
                  </a:moveTo>
                  <a:lnTo>
                    <a:pt x="1202455" y="0"/>
                  </a:lnTo>
                  <a:cubicBezTo>
                    <a:pt x="1247202" y="0"/>
                    <a:pt x="1283477" y="36275"/>
                    <a:pt x="1283477" y="81022"/>
                  </a:cubicBezTo>
                  <a:lnTo>
                    <a:pt x="1283477" y="1445709"/>
                  </a:lnTo>
                  <a:cubicBezTo>
                    <a:pt x="1283477" y="1490456"/>
                    <a:pt x="1247202" y="1526731"/>
                    <a:pt x="1202455" y="1526731"/>
                  </a:cubicBezTo>
                  <a:lnTo>
                    <a:pt x="81022" y="1526731"/>
                  </a:lnTo>
                  <a:cubicBezTo>
                    <a:pt x="59534" y="1526731"/>
                    <a:pt x="38925" y="1518195"/>
                    <a:pt x="23731" y="1503000"/>
                  </a:cubicBezTo>
                  <a:cubicBezTo>
                    <a:pt x="8536" y="1487805"/>
                    <a:pt x="0" y="1467197"/>
                    <a:pt x="0" y="1445709"/>
                  </a:cubicBezTo>
                  <a:lnTo>
                    <a:pt x="0" y="81022"/>
                  </a:lnTo>
                  <a:cubicBezTo>
                    <a:pt x="0" y="59534"/>
                    <a:pt x="8536" y="38925"/>
                    <a:pt x="23731" y="23731"/>
                  </a:cubicBezTo>
                  <a:cubicBezTo>
                    <a:pt x="38925" y="8536"/>
                    <a:pt x="59534" y="0"/>
                    <a:pt x="81022" y="0"/>
                  </a:cubicBezTo>
                  <a:close/>
                </a:path>
              </a:pathLst>
            </a:custGeom>
            <a:solidFill>
              <a:srgbClr val="000000"/>
            </a:solidFill>
          </p:spPr>
          <p:txBody>
            <a:bodyPr/>
            <a:lstStyle/>
            <a:p>
              <a:endParaRPr lang="en-US"/>
            </a:p>
          </p:txBody>
        </p:sp>
        <p:sp>
          <p:nvSpPr>
            <p:cNvPr id="8" name="TextBox 8"/>
            <p:cNvSpPr txBox="1"/>
            <p:nvPr/>
          </p:nvSpPr>
          <p:spPr>
            <a:xfrm>
              <a:off x="0" y="-38100"/>
              <a:ext cx="1283477" cy="1564831"/>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12386097" y="3866971"/>
            <a:ext cx="4873203" cy="5796806"/>
            <a:chOff x="0" y="0"/>
            <a:chExt cx="1283477" cy="1526731"/>
          </a:xfrm>
        </p:grpSpPr>
        <p:sp>
          <p:nvSpPr>
            <p:cNvPr id="10" name="Freeform 10"/>
            <p:cNvSpPr/>
            <p:nvPr/>
          </p:nvSpPr>
          <p:spPr>
            <a:xfrm>
              <a:off x="0" y="0"/>
              <a:ext cx="1283477" cy="1526731"/>
            </a:xfrm>
            <a:custGeom>
              <a:avLst/>
              <a:gdLst/>
              <a:ahLst/>
              <a:cxnLst/>
              <a:rect l="l" t="t" r="r" b="b"/>
              <a:pathLst>
                <a:path w="1283477" h="1526731">
                  <a:moveTo>
                    <a:pt x="81022" y="0"/>
                  </a:moveTo>
                  <a:lnTo>
                    <a:pt x="1202455" y="0"/>
                  </a:lnTo>
                  <a:cubicBezTo>
                    <a:pt x="1247202" y="0"/>
                    <a:pt x="1283477" y="36275"/>
                    <a:pt x="1283477" y="81022"/>
                  </a:cubicBezTo>
                  <a:lnTo>
                    <a:pt x="1283477" y="1445709"/>
                  </a:lnTo>
                  <a:cubicBezTo>
                    <a:pt x="1283477" y="1490456"/>
                    <a:pt x="1247202" y="1526731"/>
                    <a:pt x="1202455" y="1526731"/>
                  </a:cubicBezTo>
                  <a:lnTo>
                    <a:pt x="81022" y="1526731"/>
                  </a:lnTo>
                  <a:cubicBezTo>
                    <a:pt x="59534" y="1526731"/>
                    <a:pt x="38925" y="1518195"/>
                    <a:pt x="23731" y="1503000"/>
                  </a:cubicBezTo>
                  <a:cubicBezTo>
                    <a:pt x="8536" y="1487805"/>
                    <a:pt x="0" y="1467197"/>
                    <a:pt x="0" y="1445709"/>
                  </a:cubicBezTo>
                  <a:lnTo>
                    <a:pt x="0" y="81022"/>
                  </a:lnTo>
                  <a:cubicBezTo>
                    <a:pt x="0" y="59534"/>
                    <a:pt x="8536" y="38925"/>
                    <a:pt x="23731" y="23731"/>
                  </a:cubicBezTo>
                  <a:cubicBezTo>
                    <a:pt x="38925" y="8536"/>
                    <a:pt x="59534" y="0"/>
                    <a:pt x="81022" y="0"/>
                  </a:cubicBezTo>
                  <a:close/>
                </a:path>
              </a:pathLst>
            </a:custGeom>
            <a:solidFill>
              <a:srgbClr val="BD1F3D"/>
            </a:solidFill>
          </p:spPr>
          <p:txBody>
            <a:bodyPr/>
            <a:lstStyle/>
            <a:p>
              <a:endParaRPr lang="en-US"/>
            </a:p>
          </p:txBody>
        </p:sp>
        <p:sp>
          <p:nvSpPr>
            <p:cNvPr id="11" name="TextBox 11"/>
            <p:cNvSpPr txBox="1"/>
            <p:nvPr/>
          </p:nvSpPr>
          <p:spPr>
            <a:xfrm>
              <a:off x="0" y="-38100"/>
              <a:ext cx="1283477" cy="1564831"/>
            </a:xfrm>
            <a:prstGeom prst="rect">
              <a:avLst/>
            </a:prstGeom>
          </p:spPr>
          <p:txBody>
            <a:bodyPr lIns="50800" tIns="50800" rIns="50800" bIns="50800" rtlCol="0" anchor="ctr"/>
            <a:lstStyle/>
            <a:p>
              <a:pPr algn="ctr">
                <a:lnSpc>
                  <a:spcPts val="3079"/>
                </a:lnSpc>
              </a:pPr>
              <a:endParaRPr/>
            </a:p>
          </p:txBody>
        </p:sp>
      </p:grpSp>
      <p:sp>
        <p:nvSpPr>
          <p:cNvPr id="12" name="TextBox 12"/>
          <p:cNvSpPr txBox="1"/>
          <p:nvPr/>
        </p:nvSpPr>
        <p:spPr>
          <a:xfrm>
            <a:off x="6258446" y="2837013"/>
            <a:ext cx="5771108" cy="441325"/>
          </a:xfrm>
          <a:prstGeom prst="rect">
            <a:avLst/>
          </a:prstGeom>
        </p:spPr>
        <p:txBody>
          <a:bodyPr lIns="0" tIns="0" rIns="0" bIns="0" rtlCol="0" anchor="t">
            <a:spAutoFit/>
          </a:bodyPr>
          <a:lstStyle/>
          <a:p>
            <a:pPr algn="ctr">
              <a:lnSpc>
                <a:spcPts val="3499"/>
              </a:lnSpc>
              <a:spcBef>
                <a:spcPct val="0"/>
              </a:spcBef>
            </a:pPr>
            <a:r>
              <a:rPr lang="en-US" sz="2499" b="1">
                <a:solidFill>
                  <a:srgbClr val="202020"/>
                </a:solidFill>
                <a:latin typeface="Poppins Heavy"/>
                <a:ea typeface="Poppins Heavy"/>
                <a:cs typeface="Poppins Heavy"/>
                <a:sym typeface="Poppins Heavy"/>
              </a:rPr>
              <a:t>Challenge and Change is for you if: </a:t>
            </a:r>
          </a:p>
        </p:txBody>
      </p:sp>
      <p:sp>
        <p:nvSpPr>
          <p:cNvPr id="13" name="TextBox 13"/>
          <p:cNvSpPr txBox="1"/>
          <p:nvPr/>
        </p:nvSpPr>
        <p:spPr>
          <a:xfrm>
            <a:off x="1751074" y="6832946"/>
            <a:ext cx="3552589" cy="1436370"/>
          </a:xfrm>
          <a:prstGeom prst="rect">
            <a:avLst/>
          </a:prstGeom>
        </p:spPr>
        <p:txBody>
          <a:bodyPr lIns="0" tIns="0" rIns="0" bIns="0" rtlCol="0" anchor="t">
            <a:spAutoFit/>
          </a:bodyPr>
          <a:lstStyle/>
          <a:p>
            <a:pPr algn="l">
              <a:lnSpc>
                <a:spcPts val="3779"/>
              </a:lnSpc>
              <a:spcBef>
                <a:spcPct val="0"/>
              </a:spcBef>
            </a:pPr>
            <a:r>
              <a:rPr lang="en-US" sz="2699" spc="-194">
                <a:solidFill>
                  <a:srgbClr val="E5E5E3"/>
                </a:solidFill>
                <a:latin typeface="Poppins"/>
                <a:ea typeface="Poppins"/>
                <a:cs typeface="Poppins"/>
                <a:sym typeface="Poppins"/>
              </a:rPr>
              <a:t>You’re 18–25 years old at point of application, and living in England </a:t>
            </a:r>
          </a:p>
        </p:txBody>
      </p:sp>
      <p:sp>
        <p:nvSpPr>
          <p:cNvPr id="14" name="TextBox 14"/>
          <p:cNvSpPr txBox="1"/>
          <p:nvPr/>
        </p:nvSpPr>
        <p:spPr>
          <a:xfrm>
            <a:off x="7367706" y="6832946"/>
            <a:ext cx="3552589" cy="1436370"/>
          </a:xfrm>
          <a:prstGeom prst="rect">
            <a:avLst/>
          </a:prstGeom>
        </p:spPr>
        <p:txBody>
          <a:bodyPr lIns="0" tIns="0" rIns="0" bIns="0" rtlCol="0" anchor="t">
            <a:spAutoFit/>
          </a:bodyPr>
          <a:lstStyle/>
          <a:p>
            <a:pPr algn="l">
              <a:lnSpc>
                <a:spcPts val="3779"/>
              </a:lnSpc>
              <a:spcBef>
                <a:spcPct val="0"/>
              </a:spcBef>
            </a:pPr>
            <a:r>
              <a:rPr lang="en-US" sz="2699" spc="-194">
                <a:solidFill>
                  <a:srgbClr val="E5E5E3"/>
                </a:solidFill>
                <a:latin typeface="Poppins"/>
                <a:ea typeface="Poppins"/>
                <a:cs typeface="Poppins"/>
                <a:sym typeface="Poppins"/>
              </a:rPr>
              <a:t>You’re using your lived experience to lead change</a:t>
            </a:r>
          </a:p>
        </p:txBody>
      </p:sp>
      <p:sp>
        <p:nvSpPr>
          <p:cNvPr id="15" name="TextBox 15"/>
          <p:cNvSpPr txBox="1"/>
          <p:nvPr/>
        </p:nvSpPr>
        <p:spPr>
          <a:xfrm>
            <a:off x="13047451" y="6832946"/>
            <a:ext cx="3552589" cy="1436370"/>
          </a:xfrm>
          <a:prstGeom prst="rect">
            <a:avLst/>
          </a:prstGeom>
        </p:spPr>
        <p:txBody>
          <a:bodyPr lIns="0" tIns="0" rIns="0" bIns="0" rtlCol="0" anchor="t">
            <a:spAutoFit/>
          </a:bodyPr>
          <a:lstStyle/>
          <a:p>
            <a:pPr algn="l">
              <a:lnSpc>
                <a:spcPts val="3779"/>
              </a:lnSpc>
              <a:spcBef>
                <a:spcPct val="0"/>
              </a:spcBef>
            </a:pPr>
            <a:r>
              <a:rPr lang="en-US" sz="2699" spc="-194">
                <a:solidFill>
                  <a:srgbClr val="E5E5E3"/>
                </a:solidFill>
                <a:latin typeface="Poppins"/>
                <a:ea typeface="Poppins"/>
                <a:cs typeface="Poppins"/>
                <a:sym typeface="Poppins"/>
              </a:rPr>
              <a:t>You’re an individual, or part of a collective or movement </a:t>
            </a:r>
          </a:p>
        </p:txBody>
      </p:sp>
      <p:sp>
        <p:nvSpPr>
          <p:cNvPr id="16" name="TextBox 16"/>
          <p:cNvSpPr txBox="1"/>
          <p:nvPr/>
        </p:nvSpPr>
        <p:spPr>
          <a:xfrm>
            <a:off x="1751074" y="4327556"/>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E5E5E3"/>
                </a:solidFill>
                <a:latin typeface="FatFrank Heavy"/>
                <a:ea typeface="FatFrank Heavy"/>
                <a:cs typeface="FatFrank Heavy"/>
                <a:sym typeface="FatFrank Heavy"/>
              </a:rPr>
              <a:t>01</a:t>
            </a:r>
          </a:p>
        </p:txBody>
      </p:sp>
      <p:sp>
        <p:nvSpPr>
          <p:cNvPr id="17" name="TextBox 17"/>
          <p:cNvSpPr txBox="1"/>
          <p:nvPr/>
        </p:nvSpPr>
        <p:spPr>
          <a:xfrm>
            <a:off x="7367706" y="4327556"/>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E5E5E3"/>
                </a:solidFill>
                <a:latin typeface="FatFrank Heavy"/>
                <a:ea typeface="FatFrank Heavy"/>
                <a:cs typeface="FatFrank Heavy"/>
                <a:sym typeface="FatFrank Heavy"/>
              </a:rPr>
              <a:t>02</a:t>
            </a:r>
          </a:p>
        </p:txBody>
      </p:sp>
      <p:sp>
        <p:nvSpPr>
          <p:cNvPr id="18" name="TextBox 18"/>
          <p:cNvSpPr txBox="1"/>
          <p:nvPr/>
        </p:nvSpPr>
        <p:spPr>
          <a:xfrm>
            <a:off x="13047451" y="4327556"/>
            <a:ext cx="2113971" cy="1651635"/>
          </a:xfrm>
          <a:prstGeom prst="rect">
            <a:avLst/>
          </a:prstGeom>
        </p:spPr>
        <p:txBody>
          <a:bodyPr lIns="0" tIns="0" rIns="0" bIns="0" rtlCol="0" anchor="t">
            <a:spAutoFit/>
          </a:bodyPr>
          <a:lstStyle/>
          <a:p>
            <a:pPr algn="l">
              <a:lnSpc>
                <a:spcPts val="13439"/>
              </a:lnSpc>
              <a:spcBef>
                <a:spcPct val="0"/>
              </a:spcBef>
            </a:pPr>
            <a:r>
              <a:rPr lang="en-US" sz="9600" b="1">
                <a:solidFill>
                  <a:srgbClr val="E5E5E3"/>
                </a:solidFill>
                <a:latin typeface="FatFrank Heavy"/>
                <a:ea typeface="FatFrank Heavy"/>
                <a:cs typeface="FatFrank Heavy"/>
                <a:sym typeface="FatFrank Heavy"/>
              </a:rPr>
              <a:t>03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DD335C7752344FB2A2E74A238F8907" ma:contentTypeVersion="18" ma:contentTypeDescription="Create a new document." ma:contentTypeScope="" ma:versionID="77ca50d9da4a8d249b353a663caaa1f6">
  <xsd:schema xmlns:xsd="http://www.w3.org/2001/XMLSchema" xmlns:xs="http://www.w3.org/2001/XMLSchema" xmlns:p="http://schemas.microsoft.com/office/2006/metadata/properties" xmlns:ns2="0cf867d9-9d01-4d08-95b4-c70600caedb6" xmlns:ns3="31e5872c-e1fb-4dd8-9b24-0cbb73a826f4" targetNamespace="http://schemas.microsoft.com/office/2006/metadata/properties" ma:root="true" ma:fieldsID="dd46791acd8e682e3d6ca6d1d804af7b" ns2:_="" ns3:_="">
    <xsd:import namespace="0cf867d9-9d01-4d08-95b4-c70600caedb6"/>
    <xsd:import namespace="31e5872c-e1fb-4dd8-9b24-0cbb73a826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867d9-9d01-4d08-95b4-c70600caed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56f342-eb2f-4efa-b5e6-92e060b3b0c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e5872c-e1fb-4dd8-9b24-0cbb73a826f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0e187fe-4d9a-4528-8bf6-45fb97f3c6bd}" ma:internalName="TaxCatchAll" ma:showField="CatchAllData" ma:web="31e5872c-e1fb-4dd8-9b24-0cbb73a826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cf867d9-9d01-4d08-95b4-c70600caedb6">
      <Terms xmlns="http://schemas.microsoft.com/office/infopath/2007/PartnerControls"/>
    </lcf76f155ced4ddcb4097134ff3c332f>
    <TaxCatchAll xmlns="31e5872c-e1fb-4dd8-9b24-0cbb73a826f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E7354D-FC21-4F04-8D46-4D720C69A129}">
  <ds:schemaRefs>
    <ds:schemaRef ds:uri="0cf867d9-9d01-4d08-95b4-c70600caedb6"/>
    <ds:schemaRef ds:uri="31e5872c-e1fb-4dd8-9b24-0cbb73a826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D2D1F6-73A2-4FD5-B1D5-19256714A1F8}">
  <ds:schemaRefs>
    <ds:schemaRef ds:uri="0cf867d9-9d01-4d08-95b4-c70600caedb6"/>
    <ds:schemaRef ds:uri="31e5872c-e1fb-4dd8-9b24-0cbb73a826f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03D0763-6F2C-43DF-830F-EEB73D7B1D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1284</Words>
  <Application>Microsoft Office PowerPoint</Application>
  <PresentationFormat>Custom</PresentationFormat>
  <Paragraphs>151</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FatFrank Heavy</vt:lpstr>
      <vt:lpstr>Poppins</vt:lpstr>
      <vt:lpstr>Poppins Bold</vt:lpstr>
      <vt:lpstr>Poppins Heavy</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 &amp;CHANGE Q&amp;A</dc:title>
  <cp:lastModifiedBy>Rochell Rowe</cp:lastModifiedBy>
  <cp:revision>1</cp:revision>
  <dcterms:created xsi:type="dcterms:W3CDTF">2006-08-16T00:00:00Z</dcterms:created>
  <dcterms:modified xsi:type="dcterms:W3CDTF">2025-08-13T16:21:09Z</dcterms:modified>
  <dc:identifier>DAGvM2BOIVo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0x01010085DD335C7752344FB2A2E74A238F8907</vt:lpwstr>
  </property>
  <property fmtid="{D5CDD505-2E9C-101B-9397-08002B2CF9AE}" pid="3" name="MediaServiceImageTags">
    <vt:lpwstr/>
  </property>
</Properties>
</file>